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17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github.com/AguaClara/high_g_flocculation/blob/master/HighGFlocculationSpring2018draft.md"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github.com/AguaClara/high_g_flocculation/blob/master/HighGFlocculation_Spring2018_ResearchReport.md"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github.com/AguaClara/high_g_flocculation/blob/master/HighGFlocculation_Spring2018_ResearchReport.md"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overleaf.com/docs/11255738dpvxbmdstjqx/atts/66072875"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www.overleaf.com/docs/11255738dpvxbmdstjqx/atts/66202868"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research.cornell.edu/content/aguaclara-0"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github.com/AguaClara/high_g_flocculation/blob/master/HighGFlocculation_Spring2018_ResearchReport.md"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github.com/AguaClara/high_g_flocculation/blob/master/HighGFlocculation_Spring2018_ResearchReport.md"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Clr>
                <a:schemeClr val="dk1"/>
              </a:buClr>
              <a:buSzPts val="1100"/>
              <a:buFont typeface="Arial"/>
              <a:buNone/>
            </a:pPr>
            <a:r>
              <a:rPr lang="en-US" sz="1100"/>
              <a:t>Previously, the High G team designed an experimental setup to test the effects of velocity gradient on flocculator performance. Specifically the team sought to determine an optimal G value through effluent turbidity results.</a:t>
            </a:r>
            <a:endParaRPr sz="1100"/>
          </a:p>
          <a:p>
            <a:pPr marL="0" lvl="0" indent="0">
              <a:spcBef>
                <a:spcPts val="0"/>
              </a:spcBef>
              <a:spcAft>
                <a:spcPts val="0"/>
              </a:spcAft>
              <a:buClr>
                <a:schemeClr val="dk1"/>
              </a:buClr>
              <a:buSzPts val="1100"/>
              <a:buFont typeface="Arial"/>
              <a:buNone/>
            </a:pPr>
            <a:r>
              <a:rPr lang="en-US" sz="1100"/>
              <a:t>For this semester, the team aspires to continue to conduct experiments to conclude on an optimal G value. Additionally, the team seeks to evaluate the use of hydrophobic tubing to minimize headloss, assess whether headloss can be mitigate through a sudden, short increase in pump speed, and overall to determine a relationship between coagulant dose and optimal G. As of now, our team has concluded that hydrophobic tubing does not significantly mitigate headloss.</a:t>
            </a:r>
            <a:endParaRPr sz="1100"/>
          </a:p>
          <a:p>
            <a:pPr marL="0" lvl="0" indent="0" rtl="0">
              <a:spcBef>
                <a:spcPts val="0"/>
              </a:spcBef>
              <a:spcAft>
                <a:spcPts val="0"/>
              </a:spcAft>
              <a:buNone/>
            </a:pPr>
            <a:endParaRPr sz="1100"/>
          </a:p>
          <a:p>
            <a:pPr marL="0" lvl="0" indent="0" rtl="0">
              <a:spcBef>
                <a:spcPts val="0"/>
              </a:spcBef>
              <a:spcAft>
                <a:spcPts val="0"/>
              </a:spcAft>
              <a:buNone/>
            </a:pPr>
            <a:endParaRPr sz="1100"/>
          </a:p>
          <a:p>
            <a:pPr marL="0" lvl="0" indent="0">
              <a:spcBef>
                <a:spcPts val="0"/>
              </a:spcBef>
              <a:spcAft>
                <a:spcPts val="0"/>
              </a:spcAft>
              <a:buNone/>
            </a:pPr>
            <a:r>
              <a:rPr lang="en-US" sz="1100"/>
              <a:t>[[Add a link to your full report here. ]]</a:t>
            </a:r>
            <a:endParaRPr sz="1100"/>
          </a:p>
          <a:p>
            <a:pPr marL="0" lvl="0" indent="0">
              <a:spcBef>
                <a:spcPts val="0"/>
              </a:spcBef>
              <a:spcAft>
                <a:spcPts val="0"/>
              </a:spcAft>
              <a:buNone/>
            </a:pPr>
            <a:r>
              <a:rPr lang="en-US" sz="1100" u="sng">
                <a:solidFill>
                  <a:schemeClr val="hlink"/>
                </a:solidFill>
                <a:hlinkClick r:id="rId3"/>
              </a:rPr>
              <a:t>https://github.com/AguaClara/high_g_flocculation/blob/master/HighGFlocculationSpring2018draft.md</a:t>
            </a:r>
            <a:endParaRPr sz="1100"/>
          </a:p>
          <a:p>
            <a:pPr marL="0" lvl="0" indent="0" rtl="0">
              <a:spcBef>
                <a:spcPts val="0"/>
              </a:spcBef>
              <a:spcAft>
                <a:spcPts val="0"/>
              </a:spcAft>
              <a:buNone/>
            </a:pPr>
            <a:endParaRPr sz="1100"/>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Clr>
                <a:schemeClr val="dk1"/>
              </a:buClr>
              <a:buSzPts val="1100"/>
              <a:buFont typeface="Arial"/>
              <a:buNone/>
            </a:pPr>
            <a:r>
              <a:rPr lang="en-US" sz="1000">
                <a:solidFill>
                  <a:schemeClr val="dk1"/>
                </a:solidFill>
              </a:rPr>
              <a:t>Image Source:</a:t>
            </a:r>
            <a:r>
              <a:rPr lang="en-US" sz="1000" u="sng">
                <a:solidFill>
                  <a:schemeClr val="hlink"/>
                </a:solidFill>
                <a:hlinkClick r:id="rId3"/>
              </a:rPr>
              <a:t>https://github.com/AguaClara/high_g_flocculation/blob/master/HighGFlocculation_Spring2018_ResearchReport.md</a:t>
            </a:r>
            <a:endParaRPr sz="1000">
              <a:solidFill>
                <a:schemeClr val="dk1"/>
              </a:solidFill>
            </a:endParaRPr>
          </a:p>
          <a:p>
            <a:pPr marL="0" lvl="0" indent="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rgbClr val="000000"/>
              </a:buClr>
              <a:buSzPts val="1100"/>
              <a:buFont typeface="Arial"/>
              <a:buNone/>
            </a:pPr>
            <a:r>
              <a:rPr lang="en-US" sz="1000" i="1"/>
              <a:t>Graph Comparing Hydrophobic and Regular Tubing.</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solidFill>
                  <a:srgbClr val="24292E"/>
                </a:solidFill>
                <a:highlight>
                  <a:srgbClr val="FFFFFF"/>
                </a:highlight>
              </a:rPr>
              <a:t>When conducting the experiment comparing the headloss in identical experiments with solely changing the tubing from regular (non-hydrophobic) tubing to hydrophobic tubing, the trial yield achieved the following results.The results showed an insignificant difference in headloss reduction. In both experiments, the trial started at around 70cm and after 10 hours reached 120cm at a constant rate. This showed that the hydrophobic tubing was ineffective at minimizing headloss due to the coagulant.</a:t>
            </a:r>
            <a:endParaRPr sz="1000"/>
          </a:p>
          <a:p>
            <a:pPr marL="0" lvl="0" indent="0" rtl="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chemeClr val="dk1"/>
              </a:buClr>
              <a:buSzPts val="1100"/>
              <a:buFont typeface="Arial"/>
              <a:buNone/>
            </a:pPr>
            <a:endParaRPr sz="1000"/>
          </a:p>
        </p:txBody>
      </p:sp>
      <p:sp>
        <p:nvSpPr>
          <p:cNvPr id="183" name="Shape 1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000"/>
              <a:t>Cite your sources here.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a:p>
            <a:pPr marL="0" lvl="0" indent="0" rtl="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chemeClr val="dk1"/>
              </a:buClr>
              <a:buSzPts val="1100"/>
              <a:buFont typeface="Arial"/>
              <a:buNone/>
            </a:pPr>
            <a:r>
              <a:rPr lang="en-US" sz="1000">
                <a:solidFill>
                  <a:schemeClr val="dk1"/>
                </a:solidFill>
              </a:rPr>
              <a:t>If there are any appendix slides that are relevant to this slide, mention it in your notes. </a:t>
            </a:r>
            <a:endParaRPr sz="1000"/>
          </a:p>
        </p:txBody>
      </p:sp>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000"/>
              <a:t>Cite your sources here.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a:p>
            <a:pPr marL="0" lvl="0" indent="0" rtl="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chemeClr val="dk1"/>
              </a:buClr>
              <a:buSzPts val="1100"/>
              <a:buFont typeface="Arial"/>
              <a:buNone/>
            </a:pPr>
            <a:r>
              <a:rPr lang="en-US" sz="1000">
                <a:solidFill>
                  <a:schemeClr val="dk1"/>
                </a:solidFill>
              </a:rPr>
              <a:t>If there are any appendix slides that are relevant to this slide, mention it in your notes. </a:t>
            </a:r>
            <a:endParaRPr sz="1000"/>
          </a:p>
        </p:txBody>
      </p:sp>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000"/>
              <a:t>Cite your sources here.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a:p>
            <a:pPr marL="0" lvl="0" indent="0" rtl="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chemeClr val="dk1"/>
              </a:buClr>
              <a:buSzPts val="1100"/>
              <a:buFont typeface="Arial"/>
              <a:buNone/>
            </a:pPr>
            <a:r>
              <a:rPr lang="en-US" sz="1000">
                <a:solidFill>
                  <a:schemeClr val="dk1"/>
                </a:solidFill>
              </a:rPr>
              <a:t>If there are any appendix slides that are relevant to this slide, mention it in your notes. </a:t>
            </a:r>
            <a:endParaRPr sz="1000"/>
          </a:p>
        </p:txBody>
      </p:sp>
      <p:sp>
        <p:nvSpPr>
          <p:cNvPr id="210" name="Shape 2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Clr>
                <a:schemeClr val="dk1"/>
              </a:buClr>
              <a:buSzPts val="1100"/>
              <a:buFont typeface="Arial"/>
              <a:buNone/>
            </a:pPr>
            <a:r>
              <a:rPr lang="en-US" sz="1000">
                <a:solidFill>
                  <a:schemeClr val="dk1"/>
                </a:solidFill>
              </a:rPr>
              <a:t>Image Source:</a:t>
            </a:r>
            <a:r>
              <a:rPr lang="en-US" sz="1000" u="sng">
                <a:solidFill>
                  <a:schemeClr val="hlink"/>
                </a:solidFill>
                <a:hlinkClick r:id="rId3"/>
              </a:rPr>
              <a:t>https://github.com/AguaClara/high_g_flocculation/blob/master/HighGFlocculation_Spring2018_ResearchReport.md</a:t>
            </a:r>
            <a:endParaRPr sz="1000"/>
          </a:p>
          <a:p>
            <a:pPr marL="0" lvl="0" indent="0">
              <a:spcBef>
                <a:spcPts val="0"/>
              </a:spcBef>
              <a:spcAft>
                <a:spcPts val="0"/>
              </a:spcAft>
              <a:buNone/>
            </a:pPr>
            <a:endParaRPr sz="1000"/>
          </a:p>
          <a:p>
            <a:pPr marL="0" lvl="0" indent="0" algn="ctr" rtl="0">
              <a:spcBef>
                <a:spcPts val="0"/>
              </a:spcBef>
              <a:spcAft>
                <a:spcPts val="0"/>
              </a:spcAft>
              <a:buClr>
                <a:schemeClr val="dk1"/>
              </a:buClr>
              <a:buFont typeface="Arial"/>
              <a:buNone/>
            </a:pPr>
            <a:r>
              <a:rPr lang="en-US" sz="1200">
                <a:solidFill>
                  <a:srgbClr val="24292E"/>
                </a:solidFill>
                <a:highlight>
                  <a:srgbClr val="FFFFFF"/>
                </a:highlight>
              </a:rPr>
              <a:t>This loss in pressure could be due to the pumping in of air bubbles as the coagulant pump continued to run. </a:t>
            </a:r>
            <a:endParaRPr sz="1000"/>
          </a:p>
          <a:p>
            <a:pPr marL="0" lvl="0" indent="0" rtl="0">
              <a:spcBef>
                <a:spcPts val="0"/>
              </a:spcBef>
              <a:spcAft>
                <a:spcPts val="0"/>
              </a:spcAft>
              <a:buClr>
                <a:schemeClr val="dk1"/>
              </a:buClr>
              <a:buSzPts val="1100"/>
              <a:buFont typeface="Arial"/>
              <a:buNone/>
            </a:pPr>
            <a:endParaRPr sz="1000"/>
          </a:p>
        </p:txBody>
      </p:sp>
      <p:sp>
        <p:nvSpPr>
          <p:cNvPr id="219" name="Shape 2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000"/>
              <a:t>Cite your sources here.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a:p>
            <a:pPr marL="0" lvl="0" indent="0" rtl="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chemeClr val="dk1"/>
              </a:buClr>
              <a:buSzPts val="1100"/>
              <a:buFont typeface="Arial"/>
              <a:buNone/>
            </a:pPr>
            <a:r>
              <a:rPr lang="en-US" sz="1000">
                <a:solidFill>
                  <a:schemeClr val="dk1"/>
                </a:solidFill>
              </a:rPr>
              <a:t>If there are any appendix slides that are relevant to this slide, mention it in your notes. </a:t>
            </a:r>
            <a:endParaRPr sz="1000"/>
          </a:p>
        </p:txBody>
      </p:sp>
      <p:sp>
        <p:nvSpPr>
          <p:cNvPr id="228" name="Shape 2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000"/>
              <a:t>Cite your sources here.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a:p>
            <a:pPr marL="0" lvl="0" indent="0" rtl="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chemeClr val="dk1"/>
              </a:buClr>
              <a:buSzPts val="1100"/>
              <a:buFont typeface="Arial"/>
              <a:buNone/>
            </a:pPr>
            <a:r>
              <a:rPr lang="en-US" sz="1000">
                <a:solidFill>
                  <a:schemeClr val="dk1"/>
                </a:solidFill>
              </a:rPr>
              <a:t>If there are any appendix slides that are relevant to this slide, mention it in your notes. </a:t>
            </a:r>
            <a:endParaRPr sz="1000"/>
          </a:p>
        </p:txBody>
      </p:sp>
      <p:sp>
        <p:nvSpPr>
          <p:cNvPr id="238" name="Shape 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Shape 24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47" name="Shape 2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Shape 25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a:t>From this point on, add any slides with figures that will help support your thesis. You might pull these figures from your Final Report. </a:t>
            </a:r>
            <a:endParaRPr/>
          </a:p>
        </p:txBody>
      </p:sp>
      <p:sp>
        <p:nvSpPr>
          <p:cNvPr id="259" name="Shape 2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000"/>
              <a:t>Cite your sources here.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sz="1000"/>
          </a:p>
          <a:p>
            <a:pPr marL="0" lvl="0" indent="0">
              <a:spcBef>
                <a:spcPts val="0"/>
              </a:spcBef>
              <a:spcAft>
                <a:spcPts val="0"/>
              </a:spcAft>
              <a:buNone/>
            </a:pPr>
            <a:endParaRPr sz="1000"/>
          </a:p>
          <a:p>
            <a:pPr marL="0" lvl="0" indent="0">
              <a:spcBef>
                <a:spcPts val="0"/>
              </a:spcBef>
              <a:spcAft>
                <a:spcPts val="0"/>
              </a:spcAft>
              <a:buNone/>
            </a:pPr>
            <a:endParaRPr sz="1000"/>
          </a:p>
          <a:p>
            <a:pPr marL="0" lvl="0" indent="0" rtl="0">
              <a:spcBef>
                <a:spcPts val="0"/>
              </a:spcBef>
              <a:spcAft>
                <a:spcPts val="0"/>
              </a:spcAft>
              <a:buNone/>
            </a:pPr>
            <a:r>
              <a:rPr lang="en-US" sz="1000"/>
              <a:t>Citations: Cornell CEE 4540 lecture slides: Flocculation Model, </a:t>
            </a:r>
            <a:r>
              <a:rPr lang="en-US" sz="1000">
                <a:solidFill>
                  <a:schemeClr val="dk1"/>
                </a:solidFill>
              </a:rPr>
              <a:t>retrieved October 15th 2017</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Coagulant-coated clay particles collide together to form flocs that are easier to remove through sedimentation</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Summary: We need floc to be big enough to settle in the sedimentation tank easily with the current design. </a:t>
            </a:r>
            <a:endParaRPr sz="1000"/>
          </a:p>
          <a:p>
            <a:pPr marL="0" lvl="0" indent="0" rtl="0">
              <a:spcBef>
                <a:spcPts val="0"/>
              </a:spcBef>
              <a:spcAft>
                <a:spcPts val="0"/>
              </a:spcAft>
              <a:buNone/>
            </a:pPr>
            <a:endParaRPr sz="1000"/>
          </a:p>
          <a:p>
            <a:pPr marL="0" lvl="0" indent="0" rtl="0">
              <a:spcBef>
                <a:spcPts val="0"/>
              </a:spcBef>
              <a:spcAft>
                <a:spcPts val="0"/>
              </a:spcAft>
              <a:buNone/>
            </a:pPr>
            <a:endParaRPr sz="1000"/>
          </a:p>
          <a:p>
            <a:pPr marL="0" lvl="0" indent="0" rtl="0">
              <a:spcBef>
                <a:spcPts val="0"/>
              </a:spcBef>
              <a:spcAft>
                <a:spcPts val="0"/>
              </a:spcAft>
              <a:buNone/>
            </a:pPr>
            <a:endParaRPr sz="1000"/>
          </a:p>
        </p:txBody>
      </p:sp>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Shape 28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000"/>
              <a:t>Cite your sources here.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p:txBody>
      </p:sp>
      <p:sp>
        <p:nvSpPr>
          <p:cNvPr id="283" name="Shape 2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000"/>
              <a:t>Cite your sources here.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p:txBody>
      </p:sp>
      <p:sp>
        <p:nvSpPr>
          <p:cNvPr id="293" name="Shape 2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sz="1000"/>
              <a:t>Equation Source: </a:t>
            </a:r>
            <a:r>
              <a:rPr lang="en-US" sz="1000">
                <a:solidFill>
                  <a:schemeClr val="dk1"/>
                </a:solidFill>
              </a:rPr>
              <a:t>Cornell CEE 4540 lecture slides, Flocculator Model. </a:t>
            </a:r>
            <a:endParaRPr sz="1000">
              <a:solidFill>
                <a:schemeClr val="dk1"/>
              </a:solidFill>
            </a:endParaRPr>
          </a:p>
          <a:p>
            <a:pPr marL="0" lvl="0" indent="0">
              <a:spcBef>
                <a:spcPts val="0"/>
              </a:spcBef>
              <a:spcAft>
                <a:spcPts val="0"/>
              </a:spcAft>
              <a:buClr>
                <a:schemeClr val="dk1"/>
              </a:buClr>
              <a:buSzPts val="1100"/>
              <a:buFont typeface="Arial"/>
              <a:buNone/>
            </a:pPr>
            <a:endParaRPr sz="1000">
              <a:solidFill>
                <a:schemeClr val="dk1"/>
              </a:solidFill>
            </a:endParaRPr>
          </a:p>
          <a:p>
            <a:pPr marL="0" lvl="0" indent="0">
              <a:spcBef>
                <a:spcPts val="0"/>
              </a:spcBef>
              <a:spcAft>
                <a:spcPts val="0"/>
              </a:spcAft>
              <a:buClr>
                <a:schemeClr val="dk1"/>
              </a:buClr>
              <a:buSzPts val="1100"/>
              <a:buFont typeface="Arial"/>
              <a:buNone/>
            </a:pPr>
            <a:r>
              <a:rPr lang="en-US" sz="1000">
                <a:solidFill>
                  <a:schemeClr val="dk1"/>
                </a:solidFill>
              </a:rPr>
              <a:t>Calculations for the constant sedimentation tank flow rate based on required velocity for a floc blanket and inner diameter. </a:t>
            </a:r>
            <a:endParaRPr sz="1000">
              <a:solidFill>
                <a:schemeClr val="dk1"/>
              </a:solidFill>
            </a:endParaRPr>
          </a:p>
          <a:p>
            <a:pPr marL="0" lvl="0" indent="0" rtl="0">
              <a:spcBef>
                <a:spcPts val="0"/>
              </a:spcBef>
              <a:spcAft>
                <a:spcPts val="0"/>
              </a:spcAft>
              <a:buNone/>
            </a:pPr>
            <a:endParaRPr sz="1000"/>
          </a:p>
        </p:txBody>
      </p:sp>
      <p:sp>
        <p:nvSpPr>
          <p:cNvPr id="303" name="Shape 3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sz="1000"/>
              <a:t>High G Tested G values from 100 -1000.  </a:t>
            </a:r>
            <a:endParaRPr sz="1000"/>
          </a:p>
          <a:p>
            <a:pPr marL="0" lvl="0" indent="0">
              <a:spcBef>
                <a:spcPts val="0"/>
              </a:spcBef>
              <a:spcAft>
                <a:spcPts val="0"/>
              </a:spcAft>
              <a:buNone/>
            </a:pPr>
            <a:endParaRPr sz="1000"/>
          </a:p>
          <a:p>
            <a:pPr marL="0" lvl="0" indent="0">
              <a:spcBef>
                <a:spcPts val="0"/>
              </a:spcBef>
              <a:spcAft>
                <a:spcPts val="0"/>
              </a:spcAft>
              <a:buNone/>
            </a:pPr>
            <a:endParaRPr sz="1000"/>
          </a:p>
          <a:p>
            <a:pPr marL="0" lvl="0" indent="0">
              <a:spcBef>
                <a:spcPts val="0"/>
              </a:spcBef>
              <a:spcAft>
                <a:spcPts val="0"/>
              </a:spcAft>
              <a:buNone/>
            </a:pPr>
            <a:r>
              <a:rPr lang="en-US" sz="1000"/>
              <a:t>Cite your sources here. </a:t>
            </a:r>
            <a:endParaRPr sz="1000"/>
          </a:p>
          <a:p>
            <a:pPr marL="0" lvl="0" indent="0">
              <a:spcBef>
                <a:spcPts val="0"/>
              </a:spcBef>
              <a:spcAft>
                <a:spcPts val="0"/>
              </a:spcAft>
              <a:buNone/>
            </a:pPr>
            <a:endParaRPr sz="1000"/>
          </a:p>
          <a:p>
            <a:pPr marL="0" lvl="0" indent="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a:spcBef>
                <a:spcPts val="0"/>
              </a:spcBef>
              <a:spcAft>
                <a:spcPts val="0"/>
              </a:spcAft>
              <a:buNone/>
            </a:pPr>
            <a:endParaRPr sz="1000"/>
          </a:p>
          <a:p>
            <a:pPr marL="0" lvl="0" indent="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a:p>
            <a:pPr marL="0" lvl="0" indent="0">
              <a:spcBef>
                <a:spcPts val="0"/>
              </a:spcBef>
              <a:spcAft>
                <a:spcPts val="0"/>
              </a:spcAft>
              <a:buNone/>
            </a:pPr>
            <a:endParaRPr sz="1000"/>
          </a:p>
          <a:p>
            <a:pPr marL="0" lvl="0" indent="0">
              <a:spcBef>
                <a:spcPts val="0"/>
              </a:spcBef>
              <a:spcAft>
                <a:spcPts val="0"/>
              </a:spcAft>
              <a:buNone/>
            </a:pPr>
            <a:r>
              <a:rPr lang="en-US" sz="1000"/>
              <a:t>If there are any appendix slides that are relevant to this slide, mention it in your notes. </a:t>
            </a:r>
            <a:endParaRPr sz="1000"/>
          </a:p>
        </p:txBody>
      </p:sp>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sz="1000"/>
              <a:t>We put a pressure sensor in our experiment to measure pressure difference in our experiment. </a:t>
            </a:r>
            <a:endParaRPr sz="1000"/>
          </a:p>
          <a:p>
            <a:pPr marL="0" lvl="0" indent="0">
              <a:spcBef>
                <a:spcPts val="0"/>
              </a:spcBef>
              <a:spcAft>
                <a:spcPts val="0"/>
              </a:spcAft>
              <a:buNone/>
            </a:pPr>
            <a:endParaRPr sz="1000"/>
          </a:p>
          <a:p>
            <a:pPr marL="0" lvl="0" indent="0">
              <a:spcBef>
                <a:spcPts val="0"/>
              </a:spcBef>
              <a:spcAft>
                <a:spcPts val="0"/>
              </a:spcAft>
              <a:buNone/>
            </a:pPr>
            <a:r>
              <a:rPr lang="en-US" sz="1000"/>
              <a:t>Higher pressure resulted in higher actual G, than our recorded ‘theoretical G’ based our pump speed. </a:t>
            </a:r>
            <a:endParaRPr sz="1000"/>
          </a:p>
          <a:p>
            <a:pPr marL="0" lvl="0" indent="0">
              <a:spcBef>
                <a:spcPts val="0"/>
              </a:spcBef>
              <a:spcAft>
                <a:spcPts val="0"/>
              </a:spcAft>
              <a:buNone/>
            </a:pPr>
            <a:endParaRPr sz="1000"/>
          </a:p>
          <a:p>
            <a:pPr marL="0" lvl="0" indent="0">
              <a:spcBef>
                <a:spcPts val="0"/>
              </a:spcBef>
              <a:spcAft>
                <a:spcPts val="0"/>
              </a:spcAft>
              <a:buNone/>
            </a:pPr>
            <a:r>
              <a:rPr lang="en-US" sz="1000"/>
              <a:t>Result was an increase of headloss from 108- 128 in 14 hours. </a:t>
            </a:r>
            <a:endParaRPr sz="1000"/>
          </a:p>
          <a:p>
            <a:pPr marL="0" lvl="0" indent="0">
              <a:spcBef>
                <a:spcPts val="0"/>
              </a:spcBef>
              <a:spcAft>
                <a:spcPts val="0"/>
              </a:spcAft>
              <a:buNone/>
            </a:pPr>
            <a:endParaRPr sz="1000"/>
          </a:p>
          <a:p>
            <a:pPr marL="0" lvl="0" indent="0">
              <a:spcBef>
                <a:spcPts val="0"/>
              </a:spcBef>
              <a:spcAft>
                <a:spcPts val="0"/>
              </a:spcAft>
              <a:buNone/>
            </a:pPr>
            <a:endParaRPr sz="1000"/>
          </a:p>
          <a:p>
            <a:pPr marL="0" lvl="0" indent="0">
              <a:spcBef>
                <a:spcPts val="0"/>
              </a:spcBef>
              <a:spcAft>
                <a:spcPts val="0"/>
              </a:spcAft>
              <a:buNone/>
            </a:pPr>
            <a:endParaRPr sz="1000"/>
          </a:p>
          <a:p>
            <a:pPr marL="0" lvl="0" indent="0">
              <a:spcBef>
                <a:spcPts val="0"/>
              </a:spcBef>
              <a:spcAft>
                <a:spcPts val="0"/>
              </a:spcAft>
              <a:buNone/>
            </a:pPr>
            <a:r>
              <a:rPr lang="en-US" sz="1000"/>
              <a:t>Image sources:</a:t>
            </a:r>
            <a:endParaRPr sz="1000"/>
          </a:p>
          <a:p>
            <a:pPr marL="0" lvl="0" indent="0">
              <a:spcBef>
                <a:spcPts val="0"/>
              </a:spcBef>
              <a:spcAft>
                <a:spcPts val="0"/>
              </a:spcAft>
              <a:buNone/>
            </a:pPr>
            <a:endParaRPr sz="1000"/>
          </a:p>
          <a:p>
            <a:pPr marL="0" lvl="0" indent="0">
              <a:spcBef>
                <a:spcPts val="0"/>
              </a:spcBef>
              <a:spcAft>
                <a:spcPts val="0"/>
              </a:spcAft>
              <a:buNone/>
            </a:pPr>
            <a:r>
              <a:rPr lang="en-US" sz="1000"/>
              <a:t>Sensor :  </a:t>
            </a:r>
            <a:r>
              <a:rPr lang="en-US" sz="1000" u="sng">
                <a:solidFill>
                  <a:schemeClr val="hlink"/>
                </a:solidFill>
                <a:hlinkClick r:id="rId3"/>
              </a:rPr>
              <a:t>https://www.overleaf.com/docs/11255738dpvxbmdstjqx/atts/66072875</a:t>
            </a:r>
            <a:r>
              <a:rPr lang="en-US" sz="1000"/>
              <a:t>  from 2017 Fall High G flocculation</a:t>
            </a:r>
            <a:endParaRPr sz="1000"/>
          </a:p>
          <a:p>
            <a:pPr marL="0" lvl="0" indent="0">
              <a:spcBef>
                <a:spcPts val="0"/>
              </a:spcBef>
              <a:spcAft>
                <a:spcPts val="0"/>
              </a:spcAft>
              <a:buNone/>
            </a:pPr>
            <a:r>
              <a:rPr lang="en-US" sz="1000"/>
              <a:t>Graph :  </a:t>
            </a:r>
            <a:r>
              <a:rPr lang="en-US" sz="1000" u="sng">
                <a:solidFill>
                  <a:schemeClr val="hlink"/>
                </a:solidFill>
                <a:hlinkClick r:id="rId4"/>
              </a:rPr>
              <a:t>https://www.overleaf.com/docs/11255738dpvxbmdstjqx/atts/66202868</a:t>
            </a:r>
            <a:r>
              <a:rPr lang="en-US" sz="1000"/>
              <a:t> from 2017 Fall High G Flocculation</a:t>
            </a:r>
            <a:endParaRPr sz="1000"/>
          </a:p>
          <a:p>
            <a:pPr marL="0" lvl="0" indent="0">
              <a:spcBef>
                <a:spcPts val="0"/>
              </a:spcBef>
              <a:spcAft>
                <a:spcPts val="0"/>
              </a:spcAft>
              <a:buNone/>
            </a:pPr>
            <a:r>
              <a:rPr lang="en-US" sz="1000"/>
              <a:t>Accumulation schematic:  </a:t>
            </a:r>
            <a:endParaRPr sz="1000"/>
          </a:p>
          <a:p>
            <a:pPr marL="0" lvl="0" indent="0" rtl="0">
              <a:spcBef>
                <a:spcPts val="0"/>
              </a:spcBef>
              <a:spcAft>
                <a:spcPts val="0"/>
              </a:spcAft>
              <a:buNone/>
            </a:pPr>
            <a:endParaRPr sz="1000"/>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Clr>
                <a:schemeClr val="dk1"/>
              </a:buClr>
              <a:buSzPts val="1100"/>
              <a:buFont typeface="Arial"/>
              <a:buNone/>
            </a:pPr>
            <a:r>
              <a:rPr lang="en-US" sz="1000"/>
              <a:t>At 3 mms , High Rate Sed’s research team saw their floc blanket decay and their effluent turbidity increase throughout  their experiment. </a:t>
            </a:r>
            <a:endParaRPr sz="1000"/>
          </a:p>
          <a:p>
            <a:pPr marL="0" lvl="0" indent="0">
              <a:spcBef>
                <a:spcPts val="0"/>
              </a:spcBef>
              <a:spcAft>
                <a:spcPts val="0"/>
              </a:spcAft>
              <a:buClr>
                <a:schemeClr val="dk1"/>
              </a:buClr>
              <a:buSzPts val="1100"/>
              <a:buFont typeface="Arial"/>
              <a:buNone/>
            </a:pPr>
            <a:endParaRPr sz="1000"/>
          </a:p>
          <a:p>
            <a:pPr marL="0" lvl="0" indent="0">
              <a:spcBef>
                <a:spcPts val="0"/>
              </a:spcBef>
              <a:spcAft>
                <a:spcPts val="0"/>
              </a:spcAft>
              <a:buClr>
                <a:schemeClr val="dk1"/>
              </a:buClr>
              <a:buSzPts val="1100"/>
              <a:buFont typeface="Arial"/>
              <a:buNone/>
            </a:pPr>
            <a:endParaRPr sz="1000"/>
          </a:p>
          <a:p>
            <a:pPr marL="0" lvl="0" indent="0" rtl="0">
              <a:spcBef>
                <a:spcPts val="0"/>
              </a:spcBef>
              <a:spcAft>
                <a:spcPts val="0"/>
              </a:spcAft>
              <a:buClr>
                <a:schemeClr val="dk1"/>
              </a:buClr>
              <a:buSzPts val="1100"/>
              <a:buFont typeface="Arial"/>
              <a:buNone/>
            </a:pPr>
            <a:r>
              <a:rPr lang="en-US" sz="1000"/>
              <a:t>Graph from High Rate Sedimentation team Fall 2017. </a:t>
            </a:r>
            <a:endParaRPr sz="1000"/>
          </a:p>
        </p:txBody>
      </p:sp>
      <p:sp>
        <p:nvSpPr>
          <p:cNvPr id="135" name="Shape 1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sz="1000"/>
              <a:t>Due to the width/ volume of AguaClara flocculators,  coagulant buildup on walls will not have any significant impact on actual AguaClara plants.   </a:t>
            </a:r>
            <a:endParaRPr sz="1000"/>
          </a:p>
          <a:p>
            <a:pPr marL="0" lvl="0" indent="0">
              <a:spcBef>
                <a:spcPts val="0"/>
              </a:spcBef>
              <a:spcAft>
                <a:spcPts val="0"/>
              </a:spcAft>
              <a:buNone/>
            </a:pPr>
            <a:endParaRPr sz="1000"/>
          </a:p>
          <a:p>
            <a:pPr marL="0" lvl="0" indent="0" rtl="0">
              <a:spcBef>
                <a:spcPts val="0"/>
              </a:spcBef>
              <a:spcAft>
                <a:spcPts val="0"/>
              </a:spcAft>
              <a:buNone/>
            </a:pPr>
            <a:endParaRPr sz="1000"/>
          </a:p>
          <a:p>
            <a:pPr marL="0" lvl="0" indent="0" rtl="0">
              <a:spcBef>
                <a:spcPts val="0"/>
              </a:spcBef>
              <a:spcAft>
                <a:spcPts val="0"/>
              </a:spcAft>
              <a:buNone/>
            </a:pPr>
            <a:endParaRPr sz="1000"/>
          </a:p>
          <a:p>
            <a:pPr marL="0" lvl="0" indent="0" rtl="0">
              <a:spcBef>
                <a:spcPts val="0"/>
              </a:spcBef>
              <a:spcAft>
                <a:spcPts val="0"/>
              </a:spcAft>
              <a:buNone/>
            </a:pPr>
            <a:r>
              <a:rPr lang="en-US" sz="1000"/>
              <a:t>Caption your figure and explain its relevance to your presentation/thesis here. You can take the caption from your Final Report and modify it. </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a:t>Write a summary of this slide here. A future team member or client should be able to read this note and understand this slide without having your team explain it to them. </a:t>
            </a:r>
            <a:endParaRPr sz="1000"/>
          </a:p>
          <a:p>
            <a:pPr marL="0" lvl="0" indent="0" rtl="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chemeClr val="dk1"/>
              </a:buClr>
              <a:buSzPts val="1100"/>
              <a:buFont typeface="Arial"/>
              <a:buNone/>
            </a:pPr>
            <a:r>
              <a:rPr lang="en-US" sz="1000">
                <a:solidFill>
                  <a:schemeClr val="dk1"/>
                </a:solidFill>
              </a:rPr>
              <a:t>If there are any appendix slides that are relevant to this slide, mention it in your notes. </a:t>
            </a:r>
            <a:endParaRPr sz="1000"/>
          </a:p>
        </p:txBody>
      </p:sp>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sz="1000"/>
              <a:t>Image source:</a:t>
            </a:r>
            <a:r>
              <a:rPr lang="en-US" sz="1000" u="sng">
                <a:solidFill>
                  <a:schemeClr val="hlink"/>
                </a:solidFill>
                <a:hlinkClick r:id="rId3"/>
              </a:rPr>
              <a:t>https://research.cornell.edu/content/aguaclara-0</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i="1"/>
              <a:t>AguaClara Design Lab</a:t>
            </a:r>
            <a:r>
              <a:rPr lang="en-US" sz="1000"/>
              <a:t>. Where all the action occurs! </a:t>
            </a:r>
            <a:endParaRPr sz="1000"/>
          </a:p>
          <a:p>
            <a:pPr marL="0" lvl="0" indent="0">
              <a:spcBef>
                <a:spcPts val="0"/>
              </a:spcBef>
              <a:spcAft>
                <a:spcPts val="0"/>
              </a:spcAft>
              <a:buNone/>
            </a:pPr>
            <a:endParaRPr sz="1000"/>
          </a:p>
          <a:p>
            <a:pPr marL="0" lvl="0" indent="0">
              <a:spcBef>
                <a:spcPts val="0"/>
              </a:spcBef>
              <a:spcAft>
                <a:spcPts val="0"/>
              </a:spcAft>
              <a:buNone/>
            </a:pPr>
            <a:r>
              <a:rPr lang="en-US" sz="1000"/>
              <a:t>Last semester’s research has shown that the </a:t>
            </a:r>
            <a:r>
              <a:rPr lang="en-US" sz="1000">
                <a:solidFill>
                  <a:schemeClr val="dk1"/>
                </a:solidFill>
              </a:rPr>
              <a:t>tube flocculator that all of the research teams are using is causing a decrease in performance as a function of time. There is also an increase in head loss across the flocculator as a function of time; thus it was hypothesized that coagulant nanoparticles are attaching to the flocculator walls. Thus an increasingly large fraction of the coagulant nanoparticles are hypothesized to be lost to the flocculator walls and this has the effect of decreasing the coagulant nanoparticle coverage of the clay particles. Our top priority for this semester is to experiment &amp; evaluate solutions to this wall loss of coagulant nanoparticles through the use of hydrophobic tubing. </a:t>
            </a:r>
            <a:endParaRPr sz="1000">
              <a:solidFill>
                <a:schemeClr val="dk1"/>
              </a:solidFill>
            </a:endParaRPr>
          </a:p>
          <a:p>
            <a:pPr marL="0" lvl="0" indent="0">
              <a:spcBef>
                <a:spcPts val="0"/>
              </a:spcBef>
              <a:spcAft>
                <a:spcPts val="0"/>
              </a:spcAft>
              <a:buNone/>
            </a:pPr>
            <a:endParaRPr sz="1000">
              <a:solidFill>
                <a:schemeClr val="dk1"/>
              </a:solidFill>
            </a:endParaRPr>
          </a:p>
          <a:p>
            <a:pPr marL="0" lvl="0" indent="0">
              <a:spcBef>
                <a:spcPts val="0"/>
              </a:spcBef>
              <a:spcAft>
                <a:spcPts val="0"/>
              </a:spcAft>
              <a:buNone/>
            </a:pPr>
            <a:r>
              <a:rPr lang="en-US" sz="1000">
                <a:solidFill>
                  <a:schemeClr val="dk1"/>
                </a:solidFill>
              </a:rPr>
              <a:t>Also we seek to aid in AguaClara’s transition towards becoming more open-sourced by translating our relevant MathCAD calculations in Python. So far we’ve translated our PaCl coagulant dosing calcs and floc design calcs (See Appendix 1 &amp; 2) into Python. </a:t>
            </a:r>
            <a:endParaRPr sz="1000">
              <a:solidFill>
                <a:schemeClr val="dk1"/>
              </a:solidFill>
            </a:endParaRPr>
          </a:p>
          <a:p>
            <a:pPr marL="0" lvl="0" indent="0">
              <a:spcBef>
                <a:spcPts val="0"/>
              </a:spcBef>
              <a:spcAft>
                <a:spcPts val="0"/>
              </a:spcAft>
              <a:buNone/>
            </a:pPr>
            <a:endParaRPr sz="1000">
              <a:solidFill>
                <a:schemeClr val="dk1"/>
              </a:solidFill>
            </a:endParaRPr>
          </a:p>
          <a:p>
            <a:pPr marL="0" lvl="0" indent="0">
              <a:spcBef>
                <a:spcPts val="0"/>
              </a:spcBef>
              <a:spcAft>
                <a:spcPts val="0"/>
              </a:spcAft>
              <a:buNone/>
            </a:pPr>
            <a:r>
              <a:rPr lang="en-US" sz="1000">
                <a:solidFill>
                  <a:schemeClr val="dk1"/>
                </a:solidFill>
              </a:rPr>
              <a:t>Also building off last semester’s research, we aim to continue conducting experiments to determine an optimal G value for flocculators.</a:t>
            </a:r>
            <a:endParaRPr sz="1000">
              <a:solidFill>
                <a:schemeClr val="dk1"/>
              </a:solidFill>
            </a:endParaRPr>
          </a:p>
          <a:p>
            <a:pPr marL="0" lvl="0" indent="0">
              <a:spcBef>
                <a:spcPts val="0"/>
              </a:spcBef>
              <a:spcAft>
                <a:spcPts val="0"/>
              </a:spcAft>
              <a:buNone/>
            </a:pPr>
            <a:endParaRPr sz="1000">
              <a:solidFill>
                <a:schemeClr val="dk1"/>
              </a:solidFill>
            </a:endParaRPr>
          </a:p>
          <a:p>
            <a:pPr marL="0" lvl="0" indent="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chemeClr val="dk1"/>
              </a:buClr>
              <a:buSzPts val="1100"/>
              <a:buFont typeface="Arial"/>
              <a:buNone/>
            </a:pPr>
            <a:endParaRPr sz="1000"/>
          </a:p>
        </p:txBody>
      </p:sp>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sz="1000"/>
              <a:t>Image Source:</a:t>
            </a:r>
            <a:r>
              <a:rPr lang="en-US" sz="1000" u="sng">
                <a:solidFill>
                  <a:schemeClr val="hlink"/>
                </a:solidFill>
                <a:hlinkClick r:id="rId3"/>
              </a:rPr>
              <a:t>https://github.com/AguaClara/high_g_flocculation/blob/master/HighGFlocculation_Spring2018_ResearchReport.md</a:t>
            </a:r>
            <a:endParaRPr sz="1000"/>
          </a:p>
          <a:p>
            <a:pPr marL="0" lvl="0" indent="0">
              <a:spcBef>
                <a:spcPts val="0"/>
              </a:spcBef>
              <a:spcAft>
                <a:spcPts val="0"/>
              </a:spcAft>
              <a:buNone/>
            </a:pPr>
            <a:endParaRPr sz="1000"/>
          </a:p>
          <a:p>
            <a:pPr marL="0" lvl="0" indent="0">
              <a:spcBef>
                <a:spcPts val="0"/>
              </a:spcBef>
              <a:spcAft>
                <a:spcPts val="0"/>
              </a:spcAft>
              <a:buNone/>
            </a:pPr>
            <a:r>
              <a:rPr lang="en-US" sz="1000" i="1"/>
              <a:t>High G Experimental Apparatus</a:t>
            </a:r>
            <a:r>
              <a:rPr lang="en-US" sz="1000"/>
              <a:t>. An annotated photo of our experimental setup. </a:t>
            </a:r>
            <a:endParaRPr sz="1000"/>
          </a:p>
          <a:p>
            <a:pPr marL="0" lvl="0" indent="0" rtl="0">
              <a:spcBef>
                <a:spcPts val="0"/>
              </a:spcBef>
              <a:spcAft>
                <a:spcPts val="0"/>
              </a:spcAft>
              <a:buNone/>
            </a:pPr>
            <a:endParaRPr sz="1000"/>
          </a:p>
          <a:p>
            <a:pPr marL="0" lvl="0" indent="0">
              <a:spcBef>
                <a:spcPts val="0"/>
              </a:spcBef>
              <a:spcAft>
                <a:spcPts val="0"/>
              </a:spcAft>
              <a:buNone/>
            </a:pPr>
            <a:r>
              <a:rPr lang="en-US" sz="1000">
                <a:solidFill>
                  <a:schemeClr val="dk1"/>
                </a:solidFill>
              </a:rPr>
              <a:t>This setup takes a mixture of water, clay, and coagulant through a tube (hydrophobic &amp; regular) flocculator, and has the clay settle as flocs in the tube settler. A total of five pumps are required in this setup. </a:t>
            </a:r>
            <a:endParaRPr sz="1000">
              <a:solidFill>
                <a:schemeClr val="dk1"/>
              </a:solidFill>
            </a:endParaRPr>
          </a:p>
          <a:p>
            <a:pPr marL="0" lvl="0" indent="0">
              <a:spcBef>
                <a:spcPts val="0"/>
              </a:spcBef>
              <a:spcAft>
                <a:spcPts val="0"/>
              </a:spcAft>
              <a:buNone/>
            </a:pPr>
            <a:r>
              <a:rPr lang="en-US" sz="1000">
                <a:solidFill>
                  <a:schemeClr val="dk1"/>
                </a:solidFill>
              </a:rPr>
              <a:t>The first of these is the water pump, which is used to vary the velocity of clay solution flowing through the flocculator, and therefore to vary G in a controlled manner. </a:t>
            </a:r>
            <a:endParaRPr sz="1000">
              <a:solidFill>
                <a:schemeClr val="dk1"/>
              </a:solidFill>
            </a:endParaRPr>
          </a:p>
          <a:p>
            <a:pPr marL="0" lvl="0" indent="0">
              <a:spcBef>
                <a:spcPts val="0"/>
              </a:spcBef>
              <a:spcAft>
                <a:spcPts val="0"/>
              </a:spcAft>
              <a:buNone/>
            </a:pPr>
            <a:r>
              <a:rPr lang="en-US" sz="1000">
                <a:solidFill>
                  <a:schemeClr val="dk1"/>
                </a:solidFill>
              </a:rPr>
              <a:t>The next two pumps are used to keep the concentrations of added clay and coagulant at a known and constant value. </a:t>
            </a:r>
            <a:endParaRPr sz="1000">
              <a:solidFill>
                <a:schemeClr val="dk1"/>
              </a:solidFill>
            </a:endParaRPr>
          </a:p>
          <a:p>
            <a:pPr marL="0" lvl="0" indent="0">
              <a:spcBef>
                <a:spcPts val="0"/>
              </a:spcBef>
              <a:spcAft>
                <a:spcPts val="0"/>
              </a:spcAft>
              <a:buNone/>
            </a:pPr>
            <a:r>
              <a:rPr lang="en-US" sz="1000">
                <a:solidFill>
                  <a:schemeClr val="dk1"/>
                </a:solidFill>
              </a:rPr>
              <a:t>The fourth is used to ensure that the upflow velocity within the tube settler is kept at 2 mm/s, as requested by the HRS subteam last semester. (See appendix 3)</a:t>
            </a:r>
            <a:endParaRPr sz="1000">
              <a:solidFill>
                <a:schemeClr val="dk1"/>
              </a:solidFill>
            </a:endParaRPr>
          </a:p>
          <a:p>
            <a:pPr marL="0" lvl="0" indent="0">
              <a:spcBef>
                <a:spcPts val="0"/>
              </a:spcBef>
              <a:spcAft>
                <a:spcPts val="0"/>
              </a:spcAft>
              <a:buNone/>
            </a:pPr>
            <a:r>
              <a:rPr lang="en-US" sz="1000">
                <a:solidFill>
                  <a:schemeClr val="dk1"/>
                </a:solidFill>
              </a:rPr>
              <a:t>The fifth and final pump is used to ensure that settled floc particles in the tube settler exits the system without clogging the tubes.</a:t>
            </a:r>
            <a:endParaRPr sz="1000">
              <a:solidFill>
                <a:schemeClr val="dk1"/>
              </a:solidFill>
            </a:endParaRPr>
          </a:p>
          <a:p>
            <a:pPr marL="0" lvl="0" indent="0" rtl="0">
              <a:spcBef>
                <a:spcPts val="0"/>
              </a:spcBef>
              <a:spcAft>
                <a:spcPts val="0"/>
              </a:spcAft>
              <a:buClr>
                <a:schemeClr val="dk1"/>
              </a:buClr>
              <a:buSzPts val="1100"/>
              <a:buFont typeface="Arial"/>
              <a:buNone/>
            </a:pPr>
            <a:r>
              <a:rPr lang="en-US" sz="1000">
                <a:solidFill>
                  <a:schemeClr val="dk1"/>
                </a:solidFill>
              </a:rPr>
              <a:t>Measurements taken by the two turbidimeters will be used to determine the effectiveness of the different velocity gradients. </a:t>
            </a:r>
            <a:endParaRPr sz="1000">
              <a:solidFill>
                <a:schemeClr val="dk1"/>
              </a:solidFill>
            </a:endParaRPr>
          </a:p>
          <a:p>
            <a:pPr marL="0" lvl="0" indent="0" rtl="0">
              <a:spcBef>
                <a:spcPts val="0"/>
              </a:spcBef>
              <a:spcAft>
                <a:spcPts val="0"/>
              </a:spcAft>
              <a:buClr>
                <a:schemeClr val="dk1"/>
              </a:buClr>
              <a:buSzPts val="1100"/>
              <a:buFont typeface="Arial"/>
              <a:buNone/>
            </a:pPr>
            <a:endParaRPr sz="1000">
              <a:solidFill>
                <a:schemeClr val="dk1"/>
              </a:solidFill>
            </a:endParaRPr>
          </a:p>
          <a:p>
            <a:pPr marL="0" lvl="0" indent="0" rtl="0">
              <a:spcBef>
                <a:spcPts val="0"/>
              </a:spcBef>
              <a:spcAft>
                <a:spcPts val="0"/>
              </a:spcAft>
              <a:buClr>
                <a:schemeClr val="dk1"/>
              </a:buClr>
              <a:buSzPts val="1100"/>
              <a:buFont typeface="Arial"/>
              <a:buNone/>
            </a:pPr>
            <a:r>
              <a:rPr lang="en-US" sz="1000">
                <a:solidFill>
                  <a:schemeClr val="dk1"/>
                </a:solidFill>
              </a:rPr>
              <a:t>If there are any appendix slides that are relevant to this slide, mention it in your notes. </a:t>
            </a:r>
            <a:endParaRPr sz="1000"/>
          </a:p>
        </p:txBody>
      </p:sp>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000"/>
              <a:t>Image Source:</a:t>
            </a:r>
            <a:r>
              <a:rPr lang="en-US" sz="1000" u="sng">
                <a:solidFill>
                  <a:schemeClr val="hlink"/>
                </a:solidFill>
                <a:hlinkClick r:id="rId3"/>
              </a:rPr>
              <a:t>https://github.com/AguaClara/high_g_flocculation/blob/master/HighGFlocculation_Spring2018_ResearchReport.md</a:t>
            </a:r>
            <a:endParaRPr sz="1000"/>
          </a:p>
          <a:p>
            <a:pPr marL="0" lvl="0" indent="0" rtl="0">
              <a:spcBef>
                <a:spcPts val="0"/>
              </a:spcBef>
              <a:spcAft>
                <a:spcPts val="0"/>
              </a:spcAft>
              <a:buNone/>
            </a:pPr>
            <a:endParaRPr sz="1000"/>
          </a:p>
          <a:p>
            <a:pPr marL="0" lvl="0" indent="0" rtl="0">
              <a:spcBef>
                <a:spcPts val="0"/>
              </a:spcBef>
              <a:spcAft>
                <a:spcPts val="0"/>
              </a:spcAft>
              <a:buNone/>
            </a:pPr>
            <a:r>
              <a:rPr lang="en-US" sz="1000" i="1"/>
              <a:t>High G Flocculation Process Flow Diagram</a:t>
            </a:r>
            <a:r>
              <a:rPr lang="en-US" sz="1000"/>
              <a:t>. An overall PFD showing the general flow of each experimental trial.  </a:t>
            </a:r>
            <a:endParaRPr sz="1000"/>
          </a:p>
          <a:p>
            <a:pPr marL="0" lvl="0" indent="0" rtl="0">
              <a:spcBef>
                <a:spcPts val="0"/>
              </a:spcBef>
              <a:spcAft>
                <a:spcPts val="0"/>
              </a:spcAft>
              <a:buNone/>
            </a:pPr>
            <a:endParaRPr sz="1000"/>
          </a:p>
          <a:p>
            <a:pPr marL="0" lvl="0" indent="0" rtl="0">
              <a:lnSpc>
                <a:spcPct val="115000"/>
              </a:lnSpc>
              <a:spcBef>
                <a:spcPts val="0"/>
              </a:spcBef>
              <a:spcAft>
                <a:spcPts val="0"/>
              </a:spcAft>
              <a:buClr>
                <a:schemeClr val="dk1"/>
              </a:buClr>
              <a:buSzPts val="1100"/>
              <a:buFont typeface="Arial"/>
              <a:buNone/>
            </a:pPr>
            <a:r>
              <a:rPr lang="en-US" sz="1000">
                <a:solidFill>
                  <a:srgbClr val="24292E"/>
                </a:solidFill>
              </a:rPr>
              <a:t>The following is a general outline of the team's experimental setup. </a:t>
            </a:r>
            <a:endParaRPr sz="1000">
              <a:solidFill>
                <a:srgbClr val="24292E"/>
              </a:solidFill>
            </a:endParaRPr>
          </a:p>
          <a:p>
            <a:pPr marL="457200" lvl="0" indent="-292100" rtl="0">
              <a:lnSpc>
                <a:spcPct val="115000"/>
              </a:lnSpc>
              <a:spcBef>
                <a:spcPts val="1200"/>
              </a:spcBef>
              <a:spcAft>
                <a:spcPts val="0"/>
              </a:spcAft>
              <a:buClr>
                <a:srgbClr val="24292E"/>
              </a:buClr>
              <a:buSzPts val="1000"/>
              <a:buAutoNum type="arabicPeriod"/>
            </a:pPr>
            <a:r>
              <a:rPr lang="en-US" sz="1000">
                <a:solidFill>
                  <a:srgbClr val="24292E"/>
                </a:solidFill>
              </a:rPr>
              <a:t>The water pump is used to vary the velocity of influent stream through the flocculator,and therefore varies G in a controlled manner.</a:t>
            </a:r>
            <a:endParaRPr sz="1000">
              <a:solidFill>
                <a:srgbClr val="24292E"/>
              </a:solidFill>
            </a:endParaRPr>
          </a:p>
          <a:p>
            <a:pPr marL="457200" lvl="0" indent="-292100" rtl="0">
              <a:lnSpc>
                <a:spcPct val="115000"/>
              </a:lnSpc>
              <a:spcBef>
                <a:spcPts val="0"/>
              </a:spcBef>
              <a:spcAft>
                <a:spcPts val="0"/>
              </a:spcAft>
              <a:buClr>
                <a:srgbClr val="24292E"/>
              </a:buClr>
              <a:buSzPts val="1000"/>
              <a:buAutoNum type="arabicPeriod"/>
            </a:pPr>
            <a:r>
              <a:rPr lang="en-US" sz="1000">
                <a:solidFill>
                  <a:srgbClr val="24292E"/>
                </a:solidFill>
              </a:rPr>
              <a:t>The clay pump contaminates clean water with a well-mixed clay solution. The pump and influent turbidimeter together used PID control to maintain a constant influent turbidity of 100 NTU.</a:t>
            </a:r>
            <a:endParaRPr sz="1000">
              <a:solidFill>
                <a:srgbClr val="24292E"/>
              </a:solidFill>
            </a:endParaRPr>
          </a:p>
          <a:p>
            <a:pPr marL="457200" lvl="0" indent="-292100" rtl="0">
              <a:lnSpc>
                <a:spcPct val="115000"/>
              </a:lnSpc>
              <a:spcBef>
                <a:spcPts val="0"/>
              </a:spcBef>
              <a:spcAft>
                <a:spcPts val="0"/>
              </a:spcAft>
              <a:buClr>
                <a:srgbClr val="24292E"/>
              </a:buClr>
              <a:buSzPts val="1000"/>
              <a:buAutoNum type="arabicPeriod"/>
            </a:pPr>
            <a:r>
              <a:rPr lang="en-US" sz="1000">
                <a:solidFill>
                  <a:srgbClr val="24292E"/>
                </a:solidFill>
              </a:rPr>
              <a:t>The PaCl coagulant pump introduces PaCl coagulant to the well-mixed clay-water solution. The clay-water solution enters the flocculator where clay particles collide and aggregate to form large flocs.</a:t>
            </a:r>
            <a:endParaRPr sz="1000">
              <a:solidFill>
                <a:srgbClr val="24292E"/>
              </a:solidFill>
            </a:endParaRPr>
          </a:p>
          <a:p>
            <a:pPr marL="457200" lvl="0" indent="-292100" rtl="0">
              <a:lnSpc>
                <a:spcPct val="115000"/>
              </a:lnSpc>
              <a:spcBef>
                <a:spcPts val="0"/>
              </a:spcBef>
              <a:spcAft>
                <a:spcPts val="0"/>
              </a:spcAft>
              <a:buClr>
                <a:srgbClr val="24292E"/>
              </a:buClr>
              <a:buSzPts val="1000"/>
              <a:buAutoNum type="arabicPeriod"/>
            </a:pPr>
            <a:r>
              <a:rPr lang="en-US" sz="1000">
                <a:solidFill>
                  <a:srgbClr val="24292E"/>
                </a:solidFill>
              </a:rPr>
              <a:t>To account for the difference in flow between the water pump and the effluent pump, a wastestream between the flocculator and sedimentation tube is introduced to maintain a constant up flow velocity through the sedimentation tube. The sedimentation tube is an apparatus that is intended to mimic the function of a sedimentation tank in a full-scale treatment plant.</a:t>
            </a:r>
            <a:endParaRPr sz="1000">
              <a:solidFill>
                <a:srgbClr val="24292E"/>
              </a:solidFill>
            </a:endParaRPr>
          </a:p>
          <a:p>
            <a:pPr marL="457200" lvl="0" indent="-292100" rtl="0">
              <a:lnSpc>
                <a:spcPct val="115000"/>
              </a:lnSpc>
              <a:spcBef>
                <a:spcPts val="0"/>
              </a:spcBef>
              <a:spcAft>
                <a:spcPts val="0"/>
              </a:spcAft>
              <a:buClr>
                <a:srgbClr val="24292E"/>
              </a:buClr>
              <a:buSzPts val="1000"/>
              <a:buAutoNum type="arabicPeriod"/>
            </a:pPr>
            <a:r>
              <a:rPr lang="en-US" sz="1000">
                <a:solidFill>
                  <a:srgbClr val="24292E"/>
                </a:solidFill>
              </a:rPr>
              <a:t>The flocs enter the bottom of the tube settler. The larger and denser particles settle out and are carried out to the waste stream.</a:t>
            </a:r>
            <a:endParaRPr sz="1000">
              <a:solidFill>
                <a:srgbClr val="24292E"/>
              </a:solidFill>
            </a:endParaRPr>
          </a:p>
          <a:p>
            <a:pPr marL="457200" lvl="0" indent="-292100" rtl="0">
              <a:lnSpc>
                <a:spcPct val="115000"/>
              </a:lnSpc>
              <a:spcBef>
                <a:spcPts val="0"/>
              </a:spcBef>
              <a:spcAft>
                <a:spcPts val="0"/>
              </a:spcAft>
              <a:buClr>
                <a:srgbClr val="24292E"/>
              </a:buClr>
              <a:buSzPts val="1000"/>
              <a:buAutoNum type="arabicPeriod"/>
            </a:pPr>
            <a:r>
              <a:rPr lang="en-US" sz="1000">
                <a:solidFill>
                  <a:srgbClr val="24292E"/>
                </a:solidFill>
              </a:rPr>
              <a:t>The treated water, passing through the tube settler, exits the top and enters the effluent turbidimeter and are subsequently carried out through the waste stream.</a:t>
            </a:r>
            <a:endParaRPr sz="1000">
              <a:solidFill>
                <a:srgbClr val="24292E"/>
              </a:solidFill>
            </a:endParaRPr>
          </a:p>
          <a:p>
            <a:pPr marL="457200" lvl="0" indent="-292100" rtl="0">
              <a:lnSpc>
                <a:spcPct val="115000"/>
              </a:lnSpc>
              <a:spcBef>
                <a:spcPts val="0"/>
              </a:spcBef>
              <a:spcAft>
                <a:spcPts val="0"/>
              </a:spcAft>
              <a:buClr>
                <a:srgbClr val="24292E"/>
              </a:buClr>
              <a:buSzPts val="1000"/>
              <a:buAutoNum type="arabicPeriod"/>
            </a:pPr>
            <a:r>
              <a:rPr lang="en-US" sz="1000">
                <a:solidFill>
                  <a:srgbClr val="24292E"/>
                </a:solidFill>
              </a:rPr>
              <a:t>The waste pump acts to ensure that settled flocs in the tube settler exit the system without clogging the tubes.</a:t>
            </a:r>
            <a:endParaRPr sz="1000">
              <a:solidFill>
                <a:srgbClr val="24292E"/>
              </a:solidFill>
            </a:endParaRPr>
          </a:p>
          <a:p>
            <a:pPr marL="457200" lvl="0" indent="-292100" rtl="0">
              <a:lnSpc>
                <a:spcPct val="115000"/>
              </a:lnSpc>
              <a:spcBef>
                <a:spcPts val="0"/>
              </a:spcBef>
              <a:spcAft>
                <a:spcPts val="0"/>
              </a:spcAft>
              <a:buClr>
                <a:srgbClr val="24292E"/>
              </a:buClr>
              <a:buSzPts val="1000"/>
              <a:buAutoNum type="arabicPeriod"/>
            </a:pPr>
            <a:r>
              <a:rPr lang="en-US" sz="1000">
                <a:solidFill>
                  <a:srgbClr val="24292E"/>
                </a:solidFill>
              </a:rPr>
              <a:t>The effluent pump ensures that the upflow velocity within the tube settler is kept at 2 mm/s, as recommended by the High Rate Sedimentation subteam.</a:t>
            </a:r>
            <a:endParaRPr sz="1000">
              <a:solidFill>
                <a:srgbClr val="24292E"/>
              </a:solidFill>
            </a:endParaRPr>
          </a:p>
          <a:p>
            <a:pPr marL="0" lvl="0" indent="0" rtl="0">
              <a:spcBef>
                <a:spcPts val="1200"/>
              </a:spcBef>
              <a:spcAft>
                <a:spcPts val="0"/>
              </a:spcAft>
              <a:buClr>
                <a:schemeClr val="dk1"/>
              </a:buClr>
              <a:buSzPts val="1100"/>
              <a:buFont typeface="Arial"/>
              <a:buNone/>
            </a:pPr>
            <a:endParaRPr sz="1000">
              <a:solidFill>
                <a:schemeClr val="dk1"/>
              </a:solidFill>
            </a:endParaRPr>
          </a:p>
        </p:txBody>
      </p:sp>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3" name="Shape 13"/>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14" name="Shape 14"/>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5" name="Shape 15"/>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6" name="Shape 16"/>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70" name="Shape 70"/>
          <p:cNvSpPr txBox="1">
            <a:spLocks noGrp="1"/>
          </p:cNvSpPr>
          <p:nvPr>
            <p:ph type="body" idx="1"/>
          </p:nvPr>
        </p:nvSpPr>
        <p:spPr>
          <a:xfrm rot="5400000">
            <a:off x="2874764" y="-1217413"/>
            <a:ext cx="3394472" cy="8229600"/>
          </a:xfrm>
          <a:prstGeom prst="rect">
            <a:avLst/>
          </a:prstGeom>
          <a:noFill/>
          <a:ln>
            <a:noFill/>
          </a:ln>
        </p:spPr>
        <p:txBody>
          <a:bodyPr spcFirstLastPara="1" wrap="square" lIns="91425" tIns="91425" rIns="91425" bIns="91425" anchor="t" anchorCtr="0"/>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71" name="Shape 71"/>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2" name="Shape 72"/>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3" name="Shape 73"/>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7649569" y="1920676"/>
            <a:ext cx="6144816" cy="2879725"/>
          </a:xfrm>
          <a:prstGeom prst="rect">
            <a:avLst/>
          </a:prstGeom>
          <a:noFill/>
          <a:ln>
            <a:noFill/>
          </a:ln>
        </p:spPr>
        <p:txBody>
          <a:bodyPr spcFirstLastPara="1" wrap="square" lIns="91425" tIns="91425" rIns="91425" bIns="91425" anchor="ctr" anchorCtr="0"/>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76" name="Shape 76"/>
          <p:cNvSpPr txBox="1">
            <a:spLocks noGrp="1"/>
          </p:cNvSpPr>
          <p:nvPr>
            <p:ph type="body" idx="1"/>
          </p:nvPr>
        </p:nvSpPr>
        <p:spPr>
          <a:xfrm rot="5400000">
            <a:off x="1812331" y="-884436"/>
            <a:ext cx="6144816" cy="8489950"/>
          </a:xfrm>
          <a:prstGeom prst="rect">
            <a:avLst/>
          </a:prstGeom>
          <a:noFill/>
          <a:ln>
            <a:noFill/>
          </a:ln>
        </p:spPr>
        <p:txBody>
          <a:bodyPr spcFirstLastPara="1" wrap="square" lIns="91425" tIns="91425" rIns="91425" bIns="91425" anchor="t" anchorCtr="0"/>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77" name="Shape 77"/>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8" name="Shape 78"/>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9" name="Shape 79"/>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Shape 18"/>
          <p:cNvSpPr txBox="1">
            <a:spLocks noGrp="1"/>
          </p:cNvSpPr>
          <p:nvPr>
            <p:ph type="ctrTitle"/>
          </p:nvPr>
        </p:nvSpPr>
        <p:spPr>
          <a:xfrm>
            <a:off x="685800" y="1597819"/>
            <a:ext cx="7772400" cy="1102519"/>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19" name="Shape 19"/>
          <p:cNvSpPr txBox="1">
            <a:spLocks noGrp="1"/>
          </p:cNvSpPr>
          <p:nvPr>
            <p:ph type="subTitle" idx="1"/>
          </p:nvPr>
        </p:nvSpPr>
        <p:spPr>
          <a:xfrm>
            <a:off x="1371600" y="2914650"/>
            <a:ext cx="6400800" cy="1314450"/>
          </a:xfrm>
          <a:prstGeom prst="rect">
            <a:avLst/>
          </a:prstGeom>
          <a:noFill/>
          <a:ln>
            <a:noFill/>
          </a:ln>
        </p:spPr>
        <p:txBody>
          <a:bodyPr spcFirstLastPara="1" wrap="square" lIns="91425" tIns="91425" rIns="91425" bIns="91425" anchor="t" anchorCtr="0"/>
          <a:lstStyle>
            <a:lvl1pPr marL="0" marR="0" lvl="0" indent="0" algn="ctr" rtl="0">
              <a:spcBef>
                <a:spcPts val="580"/>
              </a:spcBef>
              <a:spcAft>
                <a:spcPts val="0"/>
              </a:spcAft>
              <a:buClr>
                <a:srgbClr val="888888"/>
              </a:buClr>
              <a:buSzPts val="1400"/>
              <a:buFont typeface="Arial"/>
              <a:buNone/>
              <a:defRPr/>
            </a:lvl1pPr>
            <a:lvl2pPr marL="408179" marR="0" lvl="1" indent="-1779" algn="ctr" rtl="0">
              <a:spcBef>
                <a:spcPts val="500"/>
              </a:spcBef>
              <a:spcAft>
                <a:spcPts val="0"/>
              </a:spcAft>
              <a:buClr>
                <a:srgbClr val="888888"/>
              </a:buClr>
              <a:buSzPts val="1400"/>
              <a:buFont typeface="Arial"/>
              <a:buNone/>
              <a:defRPr/>
            </a:lvl2pPr>
            <a:lvl3pPr marL="816358" marR="0" lvl="2" indent="-3558" algn="ctr" rtl="0">
              <a:spcBef>
                <a:spcPts val="440"/>
              </a:spcBef>
              <a:spcAft>
                <a:spcPts val="0"/>
              </a:spcAft>
              <a:buClr>
                <a:srgbClr val="888888"/>
              </a:buClr>
              <a:buSzPts val="1400"/>
              <a:buFont typeface="Arial"/>
              <a:buNone/>
              <a:defRPr/>
            </a:lvl3pPr>
            <a:lvl4pPr marL="1224537" marR="0" lvl="3" indent="-5336" algn="ctr" rtl="0">
              <a:spcBef>
                <a:spcPts val="360"/>
              </a:spcBef>
              <a:spcAft>
                <a:spcPts val="0"/>
              </a:spcAft>
              <a:buClr>
                <a:srgbClr val="888888"/>
              </a:buClr>
              <a:buSzPts val="1400"/>
              <a:buFont typeface="Arial"/>
              <a:buNone/>
              <a:defRPr/>
            </a:lvl4pPr>
            <a:lvl5pPr marL="1632716" marR="0" lvl="4" indent="-7116" algn="ctr" rtl="0">
              <a:spcBef>
                <a:spcPts val="360"/>
              </a:spcBef>
              <a:spcAft>
                <a:spcPts val="0"/>
              </a:spcAft>
              <a:buClr>
                <a:srgbClr val="888888"/>
              </a:buClr>
              <a:buSzPts val="1400"/>
              <a:buFont typeface="Arial"/>
              <a:buNone/>
              <a:defRPr/>
            </a:lvl5pPr>
            <a:lvl6pPr marL="2040895" marR="0" lvl="5" indent="-8895" algn="ctr" rtl="0">
              <a:spcBef>
                <a:spcPts val="360"/>
              </a:spcBef>
              <a:spcAft>
                <a:spcPts val="0"/>
              </a:spcAft>
              <a:buClr>
                <a:srgbClr val="888888"/>
              </a:buClr>
              <a:buSzPts val="1400"/>
              <a:buFont typeface="Arial"/>
              <a:buNone/>
              <a:defRPr/>
            </a:lvl6pPr>
            <a:lvl7pPr marL="2449074" marR="0" lvl="6" indent="-10673" algn="ctr" rtl="0">
              <a:spcBef>
                <a:spcPts val="360"/>
              </a:spcBef>
              <a:spcAft>
                <a:spcPts val="0"/>
              </a:spcAft>
              <a:buClr>
                <a:srgbClr val="888888"/>
              </a:buClr>
              <a:buSzPts val="1400"/>
              <a:buFont typeface="Arial"/>
              <a:buNone/>
              <a:defRPr/>
            </a:lvl7pPr>
            <a:lvl8pPr marL="2857253" marR="0" lvl="7" indent="-12452" algn="ctr" rtl="0">
              <a:spcBef>
                <a:spcPts val="360"/>
              </a:spcBef>
              <a:spcAft>
                <a:spcPts val="0"/>
              </a:spcAft>
              <a:buClr>
                <a:srgbClr val="888888"/>
              </a:buClr>
              <a:buSzPts val="1400"/>
              <a:buFont typeface="Arial"/>
              <a:buNone/>
              <a:defRPr/>
            </a:lvl8pPr>
            <a:lvl9pPr marL="3265432" marR="0" lvl="8" indent="-1532" algn="ctr" rtl="0">
              <a:spcBef>
                <a:spcPts val="360"/>
              </a:spcBef>
              <a:spcAft>
                <a:spcPts val="0"/>
              </a:spcAft>
              <a:buClr>
                <a:srgbClr val="888888"/>
              </a:buClr>
              <a:buSzPts val="1400"/>
              <a:buFont typeface="Arial"/>
              <a:buNone/>
              <a:defRPr/>
            </a:lvl9pPr>
          </a:lstStyle>
          <a:p>
            <a:endParaRPr/>
          </a:p>
        </p:txBody>
      </p:sp>
      <p:sp>
        <p:nvSpPr>
          <p:cNvPr id="20" name="Shape 20"/>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1" name="Shape 21"/>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2" name="Shape 22"/>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722313" y="3305176"/>
            <a:ext cx="7772400" cy="1021556"/>
          </a:xfrm>
          <a:prstGeom prst="rect">
            <a:avLst/>
          </a:prstGeom>
          <a:noFill/>
          <a:ln>
            <a:noFill/>
          </a:ln>
        </p:spPr>
        <p:txBody>
          <a:bodyPr spcFirstLastPara="1" wrap="square" lIns="91425" tIns="91425" rIns="91425" bIns="91425" anchor="t" anchorCtr="0"/>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5" name="Shape 25"/>
          <p:cNvSpPr txBox="1">
            <a:spLocks noGrp="1"/>
          </p:cNvSpPr>
          <p:nvPr>
            <p:ph type="body" idx="1"/>
          </p:nvPr>
        </p:nvSpPr>
        <p:spPr>
          <a:xfrm>
            <a:off x="722313" y="2180035"/>
            <a:ext cx="7772400" cy="1125140"/>
          </a:xfrm>
          <a:prstGeom prst="rect">
            <a:avLst/>
          </a:prstGeom>
          <a:noFill/>
          <a:ln>
            <a:noFill/>
          </a:ln>
        </p:spPr>
        <p:txBody>
          <a:bodyPr spcFirstLastPara="1" wrap="square" lIns="91425" tIns="91425" rIns="91425" bIns="91425" anchor="b" anchorCtr="0"/>
          <a:lstStyle>
            <a:lvl1pPr marL="457200" lvl="0" indent="-228600" rtl="0">
              <a:spcBef>
                <a:spcPts val="580"/>
              </a:spcBef>
              <a:spcAft>
                <a:spcPts val="0"/>
              </a:spcAft>
              <a:buClr>
                <a:srgbClr val="888888"/>
              </a:buClr>
              <a:buSzPts val="1400"/>
              <a:buFont typeface="Calibri"/>
              <a:buNone/>
              <a:defRPr/>
            </a:lvl1pPr>
            <a:lvl2pPr marL="914400" lvl="1" indent="-228600" rtl="0">
              <a:spcBef>
                <a:spcPts val="500"/>
              </a:spcBef>
              <a:spcAft>
                <a:spcPts val="0"/>
              </a:spcAft>
              <a:buClr>
                <a:srgbClr val="888888"/>
              </a:buClr>
              <a:buSzPts val="1400"/>
              <a:buFont typeface="Calibri"/>
              <a:buNone/>
              <a:defRPr/>
            </a:lvl2pPr>
            <a:lvl3pPr marL="1371600" lvl="2" indent="-228600" rtl="0">
              <a:spcBef>
                <a:spcPts val="440"/>
              </a:spcBef>
              <a:spcAft>
                <a:spcPts val="0"/>
              </a:spcAft>
              <a:buClr>
                <a:srgbClr val="888888"/>
              </a:buClr>
              <a:buSzPts val="1400"/>
              <a:buFont typeface="Calibri"/>
              <a:buNone/>
              <a:defRPr/>
            </a:lvl3pPr>
            <a:lvl4pPr marL="1828800" lvl="3" indent="-228600" rtl="0">
              <a:spcBef>
                <a:spcPts val="360"/>
              </a:spcBef>
              <a:spcAft>
                <a:spcPts val="0"/>
              </a:spcAft>
              <a:buClr>
                <a:srgbClr val="888888"/>
              </a:buClr>
              <a:buSzPts val="1400"/>
              <a:buFont typeface="Calibri"/>
              <a:buNone/>
              <a:defRPr/>
            </a:lvl4pPr>
            <a:lvl5pPr marL="2286000" lvl="4" indent="-228600" rtl="0">
              <a:spcBef>
                <a:spcPts val="360"/>
              </a:spcBef>
              <a:spcAft>
                <a:spcPts val="0"/>
              </a:spcAft>
              <a:buClr>
                <a:srgbClr val="888888"/>
              </a:buClr>
              <a:buSzPts val="1400"/>
              <a:buFont typeface="Calibri"/>
              <a:buNone/>
              <a:defRPr/>
            </a:lvl5pPr>
            <a:lvl6pPr marL="2743200" lvl="5" indent="-228600" rtl="0">
              <a:spcBef>
                <a:spcPts val="360"/>
              </a:spcBef>
              <a:spcAft>
                <a:spcPts val="0"/>
              </a:spcAft>
              <a:buClr>
                <a:srgbClr val="888888"/>
              </a:buClr>
              <a:buSzPts val="1400"/>
              <a:buFont typeface="Calibri"/>
              <a:buNone/>
              <a:defRPr/>
            </a:lvl6pPr>
            <a:lvl7pPr marL="3200400" lvl="6" indent="-228600" rtl="0">
              <a:spcBef>
                <a:spcPts val="360"/>
              </a:spcBef>
              <a:spcAft>
                <a:spcPts val="0"/>
              </a:spcAft>
              <a:buClr>
                <a:srgbClr val="888888"/>
              </a:buClr>
              <a:buSzPts val="1400"/>
              <a:buFont typeface="Calibri"/>
              <a:buNone/>
              <a:defRPr/>
            </a:lvl7pPr>
            <a:lvl8pPr marL="3657600" lvl="7" indent="-228600" rtl="0">
              <a:spcBef>
                <a:spcPts val="360"/>
              </a:spcBef>
              <a:spcAft>
                <a:spcPts val="0"/>
              </a:spcAft>
              <a:buClr>
                <a:srgbClr val="888888"/>
              </a:buClr>
              <a:buSzPts val="1400"/>
              <a:buFont typeface="Calibri"/>
              <a:buNone/>
              <a:defRPr/>
            </a:lvl8pPr>
            <a:lvl9pPr marL="4114800" lvl="8" indent="-228600" rtl="0">
              <a:spcBef>
                <a:spcPts val="360"/>
              </a:spcBef>
              <a:spcAft>
                <a:spcPts val="0"/>
              </a:spcAft>
              <a:buClr>
                <a:srgbClr val="888888"/>
              </a:buClr>
              <a:buSzPts val="1400"/>
              <a:buFont typeface="Calibri"/>
              <a:buNone/>
              <a:defRPr/>
            </a:lvl9pPr>
          </a:lstStyle>
          <a:p>
            <a:endParaRPr/>
          </a:p>
        </p:txBody>
      </p:sp>
      <p:sp>
        <p:nvSpPr>
          <p:cNvPr id="26" name="Shape 26"/>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7" name="Shape 27"/>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8" name="Shape 28"/>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1" name="Shape 31"/>
          <p:cNvSpPr txBox="1">
            <a:spLocks noGrp="1"/>
          </p:cNvSpPr>
          <p:nvPr>
            <p:ph type="body" idx="1"/>
          </p:nvPr>
        </p:nvSpPr>
        <p:spPr>
          <a:xfrm>
            <a:off x="639764" y="1679972"/>
            <a:ext cx="5684837" cy="4752975"/>
          </a:xfrm>
          <a:prstGeom prst="rect">
            <a:avLst/>
          </a:prstGeom>
          <a:noFill/>
          <a:ln>
            <a:noFill/>
          </a:ln>
        </p:spPr>
        <p:txBody>
          <a:bodyPr spcFirstLastPara="1" wrap="square" lIns="91425" tIns="91425" rIns="91425" bIns="91425" anchor="t" anchorCtr="0"/>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32" name="Shape 32"/>
          <p:cNvSpPr txBox="1">
            <a:spLocks noGrp="1"/>
          </p:cNvSpPr>
          <p:nvPr>
            <p:ph type="body" idx="2"/>
          </p:nvPr>
        </p:nvSpPr>
        <p:spPr>
          <a:xfrm>
            <a:off x="6477000" y="1679972"/>
            <a:ext cx="5684838" cy="4752975"/>
          </a:xfrm>
          <a:prstGeom prst="rect">
            <a:avLst/>
          </a:prstGeom>
          <a:noFill/>
          <a:ln>
            <a:noFill/>
          </a:ln>
        </p:spPr>
        <p:txBody>
          <a:bodyPr spcFirstLastPara="1" wrap="square" lIns="91425" tIns="91425" rIns="91425" bIns="91425" anchor="t" anchorCtr="0"/>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33" name="Shape 33"/>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34" name="Shape 34"/>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35" name="Shape 35"/>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8" name="Shape 38"/>
          <p:cNvSpPr txBox="1">
            <a:spLocks noGrp="1"/>
          </p:cNvSpPr>
          <p:nvPr>
            <p:ph type="body" idx="1"/>
          </p:nvPr>
        </p:nvSpPr>
        <p:spPr>
          <a:xfrm>
            <a:off x="457200" y="1151335"/>
            <a:ext cx="4040188" cy="479822"/>
          </a:xfrm>
          <a:prstGeom prst="rect">
            <a:avLst/>
          </a:prstGeom>
          <a:noFill/>
          <a:ln>
            <a:noFill/>
          </a:ln>
        </p:spPr>
        <p:txBody>
          <a:bodyPr spcFirstLastPara="1" wrap="square" lIns="91425" tIns="91425" rIns="91425" bIns="91425" anchor="b" anchorCtr="0"/>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39" name="Shape 39"/>
          <p:cNvSpPr txBox="1">
            <a:spLocks noGrp="1"/>
          </p:cNvSpPr>
          <p:nvPr>
            <p:ph type="body" idx="2"/>
          </p:nvPr>
        </p:nvSpPr>
        <p:spPr>
          <a:xfrm>
            <a:off x="457200" y="1631156"/>
            <a:ext cx="4040188" cy="2963466"/>
          </a:xfrm>
          <a:prstGeom prst="rect">
            <a:avLst/>
          </a:prstGeom>
          <a:noFill/>
          <a:ln>
            <a:noFill/>
          </a:ln>
        </p:spPr>
        <p:txBody>
          <a:bodyPr spcFirstLastPara="1" wrap="square" lIns="91425" tIns="91425" rIns="91425" bIns="91425" anchor="t" anchorCtr="0"/>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40" name="Shape 40"/>
          <p:cNvSpPr txBox="1">
            <a:spLocks noGrp="1"/>
          </p:cNvSpPr>
          <p:nvPr>
            <p:ph type="body" idx="3"/>
          </p:nvPr>
        </p:nvSpPr>
        <p:spPr>
          <a:xfrm>
            <a:off x="4645026" y="1151335"/>
            <a:ext cx="4041775" cy="479822"/>
          </a:xfrm>
          <a:prstGeom prst="rect">
            <a:avLst/>
          </a:prstGeom>
          <a:noFill/>
          <a:ln>
            <a:noFill/>
          </a:ln>
        </p:spPr>
        <p:txBody>
          <a:bodyPr spcFirstLastPara="1" wrap="square" lIns="91425" tIns="91425" rIns="91425" bIns="91425" anchor="b" anchorCtr="0"/>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41" name="Shape 41"/>
          <p:cNvSpPr txBox="1">
            <a:spLocks noGrp="1"/>
          </p:cNvSpPr>
          <p:nvPr>
            <p:ph type="body" idx="4"/>
          </p:nvPr>
        </p:nvSpPr>
        <p:spPr>
          <a:xfrm>
            <a:off x="4645026" y="1631156"/>
            <a:ext cx="4041775" cy="2963466"/>
          </a:xfrm>
          <a:prstGeom prst="rect">
            <a:avLst/>
          </a:prstGeom>
          <a:noFill/>
          <a:ln>
            <a:noFill/>
          </a:ln>
        </p:spPr>
        <p:txBody>
          <a:bodyPr spcFirstLastPara="1" wrap="square" lIns="91425" tIns="91425" rIns="91425" bIns="91425" anchor="t" anchorCtr="0"/>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42" name="Shape 42"/>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3" name="Shape 43"/>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4" name="Shape 44"/>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47" name="Shape 47"/>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8" name="Shape 48"/>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9" name="Shape 49"/>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2" name="Shape 52"/>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3" name="Shape 53"/>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457201" y="204787"/>
            <a:ext cx="3008313" cy="871538"/>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56" name="Shape 56"/>
          <p:cNvSpPr txBox="1">
            <a:spLocks noGrp="1"/>
          </p:cNvSpPr>
          <p:nvPr>
            <p:ph type="body" idx="1"/>
          </p:nvPr>
        </p:nvSpPr>
        <p:spPr>
          <a:xfrm>
            <a:off x="3575050" y="204788"/>
            <a:ext cx="5111750" cy="4389835"/>
          </a:xfrm>
          <a:prstGeom prst="rect">
            <a:avLst/>
          </a:prstGeom>
          <a:noFill/>
          <a:ln>
            <a:noFill/>
          </a:ln>
        </p:spPr>
        <p:txBody>
          <a:bodyPr spcFirstLastPara="1" wrap="square" lIns="91425" tIns="91425" rIns="91425" bIns="91425" anchor="t" anchorCtr="0"/>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57" name="Shape 57"/>
          <p:cNvSpPr txBox="1">
            <a:spLocks noGrp="1"/>
          </p:cNvSpPr>
          <p:nvPr>
            <p:ph type="body" idx="2"/>
          </p:nvPr>
        </p:nvSpPr>
        <p:spPr>
          <a:xfrm>
            <a:off x="457201" y="1076326"/>
            <a:ext cx="3008313" cy="3518297"/>
          </a:xfrm>
          <a:prstGeom prst="rect">
            <a:avLst/>
          </a:prstGeom>
          <a:noFill/>
          <a:ln>
            <a:noFill/>
          </a:ln>
        </p:spPr>
        <p:txBody>
          <a:bodyPr spcFirstLastPara="1" wrap="square" lIns="91425" tIns="91425" rIns="91425" bIns="91425" anchor="t" anchorCtr="0"/>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58" name="Shape 58"/>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9" name="Shape 59"/>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0" name="Shape 60"/>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792288" y="3600450"/>
            <a:ext cx="5486400" cy="425053"/>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3" name="Shape 63"/>
          <p:cNvSpPr>
            <a:spLocks noGrp="1"/>
          </p:cNvSpPr>
          <p:nvPr>
            <p:ph type="pic" idx="2"/>
          </p:nvPr>
        </p:nvSpPr>
        <p:spPr>
          <a:xfrm>
            <a:off x="1792288" y="459581"/>
            <a:ext cx="5486400" cy="3086100"/>
          </a:xfrm>
          <a:prstGeom prst="rect">
            <a:avLst/>
          </a:prstGeom>
          <a:noFill/>
          <a:ln>
            <a:noFill/>
          </a:ln>
        </p:spPr>
      </p:sp>
      <p:sp>
        <p:nvSpPr>
          <p:cNvPr id="64" name="Shape 64"/>
          <p:cNvSpPr txBox="1">
            <a:spLocks noGrp="1"/>
          </p:cNvSpPr>
          <p:nvPr>
            <p:ph type="body" idx="1"/>
          </p:nvPr>
        </p:nvSpPr>
        <p:spPr>
          <a:xfrm>
            <a:off x="1792288" y="4025503"/>
            <a:ext cx="5486400" cy="603647"/>
          </a:xfrm>
          <a:prstGeom prst="rect">
            <a:avLst/>
          </a:prstGeom>
          <a:noFill/>
          <a:ln>
            <a:noFill/>
          </a:ln>
        </p:spPr>
        <p:txBody>
          <a:bodyPr spcFirstLastPara="1" wrap="square" lIns="91425" tIns="91425" rIns="91425" bIns="91425" anchor="t" anchorCtr="0"/>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65" name="Shape 65"/>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6" name="Shape 66"/>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7" name="Shape 67"/>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7" name="Shape 7"/>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lstStyle>
            <a:lvl1pPr marL="457200" marR="0" lvl="0" indent="-317500" algn="l" rtl="0">
              <a:spcBef>
                <a:spcPts val="580"/>
              </a:spcBef>
              <a:spcAft>
                <a:spcPts val="0"/>
              </a:spcAft>
              <a:buClr>
                <a:schemeClr val="dk1"/>
              </a:buClr>
              <a:buSzPts val="1400"/>
              <a:buFont typeface="Arial"/>
              <a:buChar char="•"/>
              <a:defRPr/>
            </a:lvl1pPr>
            <a:lvl2pPr marL="914400" marR="0" lvl="1" indent="-317500" algn="l" rtl="0">
              <a:spcBef>
                <a:spcPts val="500"/>
              </a:spcBef>
              <a:spcAft>
                <a:spcPts val="0"/>
              </a:spcAft>
              <a:buClr>
                <a:schemeClr val="dk1"/>
              </a:buClr>
              <a:buSzPts val="1400"/>
              <a:buFont typeface="Arial"/>
              <a:buChar char="–"/>
              <a:defRPr/>
            </a:lvl2pPr>
            <a:lvl3pPr marL="1371600" marR="0" lvl="2" indent="-317500" algn="l" rtl="0">
              <a:spcBef>
                <a:spcPts val="440"/>
              </a:spcBef>
              <a:spcAft>
                <a:spcPts val="0"/>
              </a:spcAft>
              <a:buClr>
                <a:schemeClr val="dk1"/>
              </a:buClr>
              <a:buSzPts val="1400"/>
              <a:buFont typeface="Arial"/>
              <a:buChar char="•"/>
              <a:defRPr/>
            </a:lvl3pPr>
            <a:lvl4pPr marL="1828800" marR="0" lvl="3" indent="-317500" algn="l" rtl="0">
              <a:spcBef>
                <a:spcPts val="360"/>
              </a:spcBef>
              <a:spcAft>
                <a:spcPts val="0"/>
              </a:spcAft>
              <a:buClr>
                <a:schemeClr val="dk1"/>
              </a:buClr>
              <a:buSzPts val="1400"/>
              <a:buFont typeface="Arial"/>
              <a:buChar char="–"/>
              <a:defRPr/>
            </a:lvl4pPr>
            <a:lvl5pPr marL="2286000" marR="0" lvl="4" indent="-317500" algn="l" rtl="0">
              <a:spcBef>
                <a:spcPts val="360"/>
              </a:spcBef>
              <a:spcAft>
                <a:spcPts val="0"/>
              </a:spcAft>
              <a:buClr>
                <a:schemeClr val="dk1"/>
              </a:buClr>
              <a:buSzPts val="1400"/>
              <a:buFont typeface="Arial"/>
              <a:buChar char="»"/>
              <a:defRPr/>
            </a:lvl5pPr>
            <a:lvl6pPr marL="2743200" marR="0" lvl="5" indent="-317500" algn="l" rtl="0">
              <a:spcBef>
                <a:spcPts val="360"/>
              </a:spcBef>
              <a:spcAft>
                <a:spcPts val="0"/>
              </a:spcAft>
              <a:buClr>
                <a:schemeClr val="dk1"/>
              </a:buClr>
              <a:buSzPts val="1400"/>
              <a:buFont typeface="Arial"/>
              <a:buChar char="•"/>
              <a:defRPr/>
            </a:lvl6pPr>
            <a:lvl7pPr marL="3200400" marR="0" lvl="6" indent="-317500" algn="l" rtl="0">
              <a:spcBef>
                <a:spcPts val="360"/>
              </a:spcBef>
              <a:spcAft>
                <a:spcPts val="0"/>
              </a:spcAft>
              <a:buClr>
                <a:schemeClr val="dk1"/>
              </a:buClr>
              <a:buSzPts val="1400"/>
              <a:buFont typeface="Arial"/>
              <a:buChar char="•"/>
              <a:defRPr/>
            </a:lvl7pPr>
            <a:lvl8pPr marL="3657600" marR="0" lvl="7" indent="-317500" algn="l" rtl="0">
              <a:spcBef>
                <a:spcPts val="360"/>
              </a:spcBef>
              <a:spcAft>
                <a:spcPts val="0"/>
              </a:spcAft>
              <a:buClr>
                <a:schemeClr val="dk1"/>
              </a:buClr>
              <a:buSzPts val="1400"/>
              <a:buFont typeface="Arial"/>
              <a:buChar char="•"/>
              <a:defRPr/>
            </a:lvl8pPr>
            <a:lvl9pPr marL="4114800" marR="0" lvl="8" indent="-317500" algn="l" rtl="0">
              <a:spcBef>
                <a:spcPts val="360"/>
              </a:spcBef>
              <a:spcAft>
                <a:spcPts val="0"/>
              </a:spcAft>
              <a:buClr>
                <a:schemeClr val="dk1"/>
              </a:buClr>
              <a:buSzPts val="1400"/>
              <a:buFont typeface="Arial"/>
              <a:buChar char="•"/>
              <a:defRPr/>
            </a:lvl9pPr>
          </a:lstStyle>
          <a:p>
            <a:endParaRPr/>
          </a:p>
        </p:txBody>
      </p:sp>
      <p:sp>
        <p:nvSpPr>
          <p:cNvPr id="8" name="Shape 8"/>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9" name="Shape 9"/>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0" name="Shape 10"/>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AguaClar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p:nvPr/>
        </p:nvSpPr>
        <p:spPr>
          <a:xfrm>
            <a:off x="2189125" y="2833485"/>
            <a:ext cx="6121800" cy="8913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solidFill>
                  <a:srgbClr val="7F7F7F"/>
                </a:solidFill>
              </a:rPr>
              <a:t>Optimizing Flocculation</a:t>
            </a:r>
            <a:endParaRPr>
              <a:solidFill>
                <a:srgbClr val="7F7F7F"/>
              </a:solidFill>
            </a:endParaRPr>
          </a:p>
          <a:p>
            <a:pPr marL="0" lvl="0" indent="0" algn="ctr" rtl="0">
              <a:spcBef>
                <a:spcPts val="0"/>
              </a:spcBef>
              <a:spcAft>
                <a:spcPts val="0"/>
              </a:spcAft>
              <a:buNone/>
            </a:pPr>
            <a:r>
              <a:rPr lang="en-US">
                <a:solidFill>
                  <a:srgbClr val="7F7F7F"/>
                </a:solidFill>
              </a:rPr>
              <a:t> </a:t>
            </a:r>
            <a:endParaRPr>
              <a:solidFill>
                <a:srgbClr val="7F7F7F"/>
              </a:solidFill>
            </a:endParaRPr>
          </a:p>
          <a:p>
            <a:pPr marL="0" lvl="0" indent="0" algn="ctr" rtl="0">
              <a:spcBef>
                <a:spcPts val="0"/>
              </a:spcBef>
              <a:spcAft>
                <a:spcPts val="0"/>
              </a:spcAft>
              <a:buClr>
                <a:schemeClr val="dk1"/>
              </a:buClr>
              <a:buFont typeface="Arial"/>
              <a:buNone/>
            </a:pPr>
            <a:r>
              <a:rPr lang="en-US">
                <a:solidFill>
                  <a:srgbClr val="7F7F7F"/>
                </a:solidFill>
              </a:rPr>
              <a:t>More at </a:t>
            </a:r>
            <a:r>
              <a:rPr lang="en-US" u="sng">
                <a:solidFill>
                  <a:schemeClr val="hlink"/>
                </a:solidFill>
                <a:hlinkClick r:id="rId3"/>
              </a:rPr>
              <a:t>https://github.com/AguaClara/</a:t>
            </a:r>
            <a:r>
              <a:rPr lang="en-US">
                <a:solidFill>
                  <a:srgbClr val="7F7F7F"/>
                </a:solidFill>
              </a:rPr>
              <a:t> </a:t>
            </a:r>
            <a:endParaRPr sz="1400" b="0" i="0" u="none" strike="noStrike" cap="none">
              <a:solidFill>
                <a:srgbClr val="7F7F7F"/>
              </a:solidFill>
              <a:latin typeface="Arial"/>
              <a:ea typeface="Arial"/>
              <a:cs typeface="Arial"/>
              <a:sym typeface="Arial"/>
            </a:endParaRPr>
          </a:p>
        </p:txBody>
      </p:sp>
      <p:sp>
        <p:nvSpPr>
          <p:cNvPr id="85" name="Shape 85"/>
          <p:cNvSpPr txBox="1"/>
          <p:nvPr/>
        </p:nvSpPr>
        <p:spPr>
          <a:xfrm>
            <a:off x="5429132" y="4763422"/>
            <a:ext cx="35676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888888"/>
                </a:solidFill>
              </a:rPr>
              <a:t>Symposium</a:t>
            </a:r>
            <a:r>
              <a:rPr lang="en-US" sz="1000" b="1">
                <a:solidFill>
                  <a:srgbClr val="7F7F7F"/>
                </a:solidFill>
              </a:rPr>
              <a:t> Spring 2018</a:t>
            </a:r>
            <a:endParaRPr sz="1000" b="1" i="0" u="none" strike="noStrike" cap="none">
              <a:solidFill>
                <a:srgbClr val="7F7F7F"/>
              </a:solidFill>
              <a:latin typeface="Arial"/>
              <a:ea typeface="Arial"/>
              <a:cs typeface="Arial"/>
              <a:sym typeface="Arial"/>
            </a:endParaRPr>
          </a:p>
        </p:txBody>
      </p:sp>
      <p:pic>
        <p:nvPicPr>
          <p:cNvPr id="86" name="Shape 86" descr="AClogotype (1).png"/>
          <p:cNvPicPr preferRelativeResize="0"/>
          <p:nvPr/>
        </p:nvPicPr>
        <p:blipFill>
          <a:blip r:embed="rId4">
            <a:alphaModFix/>
          </a:blip>
          <a:stretch>
            <a:fillRect/>
          </a:stretch>
        </p:blipFill>
        <p:spPr>
          <a:xfrm>
            <a:off x="7294201" y="65800"/>
            <a:ext cx="1764899" cy="513500"/>
          </a:xfrm>
          <a:prstGeom prst="rect">
            <a:avLst/>
          </a:prstGeom>
          <a:noFill/>
          <a:ln>
            <a:noFill/>
          </a:ln>
        </p:spPr>
      </p:pic>
      <p:pic>
        <p:nvPicPr>
          <p:cNvPr id="87" name="Shape 87" descr="AClogotype (1).png"/>
          <p:cNvPicPr preferRelativeResize="0"/>
          <p:nvPr/>
        </p:nvPicPr>
        <p:blipFill rotWithShape="1">
          <a:blip r:embed="rId4">
            <a:alphaModFix/>
          </a:blip>
          <a:srcRect l="4313" r="75452"/>
          <a:stretch/>
        </p:blipFill>
        <p:spPr>
          <a:xfrm>
            <a:off x="392113" y="1533100"/>
            <a:ext cx="2275726" cy="3270225"/>
          </a:xfrm>
          <a:prstGeom prst="rect">
            <a:avLst/>
          </a:prstGeom>
          <a:noFill/>
          <a:ln>
            <a:noFill/>
          </a:ln>
        </p:spPr>
      </p:pic>
      <p:sp>
        <p:nvSpPr>
          <p:cNvPr id="88" name="Shape 88"/>
          <p:cNvSpPr txBox="1"/>
          <p:nvPr/>
        </p:nvSpPr>
        <p:spPr>
          <a:xfrm>
            <a:off x="1948475" y="929250"/>
            <a:ext cx="7110600" cy="1229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000">
                <a:solidFill>
                  <a:srgbClr val="595959"/>
                </a:solidFill>
              </a:rPr>
              <a:t>High G Flocculation</a:t>
            </a:r>
            <a:endParaRPr sz="6000">
              <a:solidFill>
                <a:srgbClr val="595959"/>
              </a:solidFill>
            </a:endParaRPr>
          </a:p>
        </p:txBody>
      </p:sp>
      <p:sp>
        <p:nvSpPr>
          <p:cNvPr id="89" name="Shape 89"/>
          <p:cNvSpPr txBox="1"/>
          <p:nvPr/>
        </p:nvSpPr>
        <p:spPr>
          <a:xfrm>
            <a:off x="2369300" y="2018550"/>
            <a:ext cx="6308100" cy="95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Font typeface="Arial"/>
              <a:buNone/>
            </a:pPr>
            <a:r>
              <a:rPr lang="en-US" sz="2400">
                <a:solidFill>
                  <a:srgbClr val="595959"/>
                </a:solidFill>
              </a:rPr>
              <a:t>Roswell Lo, Mehrin Selimgir, Kanha Matai</a:t>
            </a:r>
            <a:endParaRPr sz="2400">
              <a:solidFill>
                <a:srgbClr val="595959"/>
              </a:solidFill>
            </a:endParaRPr>
          </a:p>
          <a:p>
            <a:pPr marL="0" lvl="0" indent="0" rtl="0">
              <a:spcBef>
                <a:spcPts val="0"/>
              </a:spcBef>
              <a:spcAft>
                <a:spcPts val="0"/>
              </a:spcAft>
              <a:buNone/>
            </a:pPr>
            <a:endParaRPr sz="3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Shape 185"/>
          <p:cNvPicPr preferRelativeResize="0"/>
          <p:nvPr/>
        </p:nvPicPr>
        <p:blipFill/>
        <p:spPr>
          <a:xfrm>
            <a:off x="7514491" y="45563"/>
            <a:ext cx="718200" cy="718200"/>
          </a:xfrm>
          <a:prstGeom prst="rect">
            <a:avLst/>
          </a:prstGeom>
          <a:solidFill>
            <a:srgbClr val="FFFFFF"/>
          </a:solidFill>
          <a:ln>
            <a:noFill/>
          </a:ln>
        </p:spPr>
      </p:pic>
      <p:pic>
        <p:nvPicPr>
          <p:cNvPr id="186" name="Shape 186"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187" name="Shape 187"/>
          <p:cNvSpPr txBox="1"/>
          <p:nvPr/>
        </p:nvSpPr>
        <p:spPr>
          <a:xfrm>
            <a:off x="3904375" y="4763425"/>
            <a:ext cx="50925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188" name="Shape 188"/>
          <p:cNvSpPr txBox="1"/>
          <p:nvPr/>
        </p:nvSpPr>
        <p:spPr>
          <a:xfrm>
            <a:off x="108700" y="375375"/>
            <a:ext cx="74058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3000">
                <a:solidFill>
                  <a:srgbClr val="0B68FF"/>
                </a:solidFill>
              </a:rPr>
              <a:t>Effect of Hydrophobic tubing on pressure build up  </a:t>
            </a:r>
            <a:endParaRPr sz="3000" b="0" i="0" u="none" strike="noStrike" cap="none">
              <a:solidFill>
                <a:srgbClr val="0B68FF"/>
              </a:solidFill>
              <a:latin typeface="Arial"/>
              <a:ea typeface="Arial"/>
              <a:cs typeface="Arial"/>
              <a:sym typeface="Arial"/>
            </a:endParaRPr>
          </a:p>
        </p:txBody>
      </p:sp>
      <p:pic>
        <p:nvPicPr>
          <p:cNvPr id="189" name="Shape 189"/>
          <p:cNvPicPr preferRelativeResize="0"/>
          <p:nvPr/>
        </p:nvPicPr>
        <p:blipFill>
          <a:blip r:embed="rId4">
            <a:alphaModFix/>
          </a:blip>
          <a:stretch>
            <a:fillRect/>
          </a:stretch>
        </p:blipFill>
        <p:spPr>
          <a:xfrm>
            <a:off x="1477550" y="1057328"/>
            <a:ext cx="5840899" cy="320784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Shape 194"/>
          <p:cNvPicPr preferRelativeResize="0"/>
          <p:nvPr/>
        </p:nvPicPr>
        <p:blipFill/>
        <p:spPr>
          <a:xfrm>
            <a:off x="7514491" y="45563"/>
            <a:ext cx="718200" cy="718200"/>
          </a:xfrm>
          <a:prstGeom prst="rect">
            <a:avLst/>
          </a:prstGeom>
          <a:solidFill>
            <a:srgbClr val="FFFFFF"/>
          </a:solidFill>
          <a:ln>
            <a:noFill/>
          </a:ln>
        </p:spPr>
      </p:pic>
      <p:pic>
        <p:nvPicPr>
          <p:cNvPr id="195" name="Shape 195"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196" name="Shape 196"/>
          <p:cNvSpPr txBox="1"/>
          <p:nvPr/>
        </p:nvSpPr>
        <p:spPr>
          <a:xfrm>
            <a:off x="3904375" y="4763425"/>
            <a:ext cx="50925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197" name="Shape 197"/>
          <p:cNvSpPr txBox="1"/>
          <p:nvPr/>
        </p:nvSpPr>
        <p:spPr>
          <a:xfrm>
            <a:off x="108700" y="375375"/>
            <a:ext cx="74058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3000">
                <a:solidFill>
                  <a:srgbClr val="0B68FF"/>
                </a:solidFill>
              </a:rPr>
              <a:t>Control Experiment with Water Only</a:t>
            </a:r>
            <a:endParaRPr sz="3000" b="0" i="0" u="none" strike="noStrike" cap="none">
              <a:solidFill>
                <a:srgbClr val="0B68FF"/>
              </a:solidFill>
              <a:latin typeface="Arial"/>
              <a:ea typeface="Arial"/>
              <a:cs typeface="Arial"/>
              <a:sym typeface="Arial"/>
            </a:endParaRPr>
          </a:p>
        </p:txBody>
      </p:sp>
      <p:pic>
        <p:nvPicPr>
          <p:cNvPr id="198" name="Shape 198"/>
          <p:cNvPicPr preferRelativeResize="0"/>
          <p:nvPr/>
        </p:nvPicPr>
        <p:blipFill>
          <a:blip r:embed="rId4">
            <a:alphaModFix/>
          </a:blip>
          <a:stretch>
            <a:fillRect/>
          </a:stretch>
        </p:blipFill>
        <p:spPr>
          <a:xfrm>
            <a:off x="860750" y="997875"/>
            <a:ext cx="6969070" cy="3765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Shape 203"/>
          <p:cNvPicPr preferRelativeResize="0"/>
          <p:nvPr/>
        </p:nvPicPr>
        <p:blipFill/>
        <p:spPr>
          <a:xfrm>
            <a:off x="7514491" y="45563"/>
            <a:ext cx="718200" cy="718200"/>
          </a:xfrm>
          <a:prstGeom prst="rect">
            <a:avLst/>
          </a:prstGeom>
          <a:solidFill>
            <a:srgbClr val="FFFFFF"/>
          </a:solidFill>
          <a:ln>
            <a:noFill/>
          </a:ln>
        </p:spPr>
      </p:pic>
      <p:pic>
        <p:nvPicPr>
          <p:cNvPr id="204" name="Shape 204"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205" name="Shape 205"/>
          <p:cNvSpPr txBox="1"/>
          <p:nvPr/>
        </p:nvSpPr>
        <p:spPr>
          <a:xfrm>
            <a:off x="3904375" y="4763425"/>
            <a:ext cx="50925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206" name="Shape 206"/>
          <p:cNvSpPr txBox="1"/>
          <p:nvPr/>
        </p:nvSpPr>
        <p:spPr>
          <a:xfrm>
            <a:off x="108700" y="375375"/>
            <a:ext cx="74058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3000">
                <a:solidFill>
                  <a:srgbClr val="0B68FF"/>
                </a:solidFill>
              </a:rPr>
              <a:t>Coagulant shows an impact on pressure build up </a:t>
            </a:r>
            <a:endParaRPr sz="3000" b="0" i="0" u="none" strike="noStrike" cap="none">
              <a:solidFill>
                <a:srgbClr val="0B68FF"/>
              </a:solidFill>
              <a:latin typeface="Arial"/>
              <a:ea typeface="Arial"/>
              <a:cs typeface="Arial"/>
              <a:sym typeface="Arial"/>
            </a:endParaRPr>
          </a:p>
        </p:txBody>
      </p:sp>
      <p:pic>
        <p:nvPicPr>
          <p:cNvPr id="207" name="Shape 207"/>
          <p:cNvPicPr preferRelativeResize="0"/>
          <p:nvPr/>
        </p:nvPicPr>
        <p:blipFill>
          <a:blip r:embed="rId4">
            <a:alphaModFix/>
          </a:blip>
          <a:stretch>
            <a:fillRect/>
          </a:stretch>
        </p:blipFill>
        <p:spPr>
          <a:xfrm>
            <a:off x="1139850" y="954975"/>
            <a:ext cx="6412269" cy="38084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Shape 212"/>
          <p:cNvPicPr preferRelativeResize="0"/>
          <p:nvPr/>
        </p:nvPicPr>
        <p:blipFill/>
        <p:spPr>
          <a:xfrm>
            <a:off x="7514491" y="45563"/>
            <a:ext cx="718200" cy="718200"/>
          </a:xfrm>
          <a:prstGeom prst="rect">
            <a:avLst/>
          </a:prstGeom>
          <a:solidFill>
            <a:srgbClr val="FFFFFF"/>
          </a:solidFill>
          <a:ln>
            <a:noFill/>
          </a:ln>
        </p:spPr>
      </p:pic>
      <p:pic>
        <p:nvPicPr>
          <p:cNvPr id="213" name="Shape 213"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214" name="Shape 214"/>
          <p:cNvSpPr txBox="1"/>
          <p:nvPr/>
        </p:nvSpPr>
        <p:spPr>
          <a:xfrm>
            <a:off x="3904375" y="4763425"/>
            <a:ext cx="50925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215" name="Shape 215"/>
          <p:cNvSpPr txBox="1"/>
          <p:nvPr/>
        </p:nvSpPr>
        <p:spPr>
          <a:xfrm>
            <a:off x="108700" y="236150"/>
            <a:ext cx="74058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3000">
                <a:solidFill>
                  <a:srgbClr val="0B68FF"/>
                </a:solidFill>
              </a:rPr>
              <a:t>Effect of Coagulant on Pressure (No Clay)</a:t>
            </a:r>
            <a:endParaRPr sz="3000" b="0" i="0" u="none" strike="noStrike" cap="none">
              <a:solidFill>
                <a:srgbClr val="0B68FF"/>
              </a:solidFill>
              <a:latin typeface="Arial"/>
              <a:ea typeface="Arial"/>
              <a:cs typeface="Arial"/>
              <a:sym typeface="Arial"/>
            </a:endParaRPr>
          </a:p>
        </p:txBody>
      </p:sp>
      <p:pic>
        <p:nvPicPr>
          <p:cNvPr id="216" name="Shape 216"/>
          <p:cNvPicPr preferRelativeResize="0"/>
          <p:nvPr/>
        </p:nvPicPr>
        <p:blipFill>
          <a:blip r:embed="rId4">
            <a:alphaModFix/>
          </a:blip>
          <a:stretch>
            <a:fillRect/>
          </a:stretch>
        </p:blipFill>
        <p:spPr>
          <a:xfrm>
            <a:off x="1558775" y="988500"/>
            <a:ext cx="5889664" cy="3345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Shape 221"/>
          <p:cNvPicPr preferRelativeResize="0"/>
          <p:nvPr/>
        </p:nvPicPr>
        <p:blipFill/>
        <p:spPr>
          <a:xfrm>
            <a:off x="7514491" y="45563"/>
            <a:ext cx="718200" cy="718200"/>
          </a:xfrm>
          <a:prstGeom prst="rect">
            <a:avLst/>
          </a:prstGeom>
          <a:solidFill>
            <a:srgbClr val="FFFFFF"/>
          </a:solidFill>
          <a:ln>
            <a:noFill/>
          </a:ln>
        </p:spPr>
      </p:pic>
      <p:pic>
        <p:nvPicPr>
          <p:cNvPr id="222" name="Shape 222"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223" name="Shape 223"/>
          <p:cNvSpPr txBox="1"/>
          <p:nvPr/>
        </p:nvSpPr>
        <p:spPr>
          <a:xfrm>
            <a:off x="3904375" y="4763425"/>
            <a:ext cx="50925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224" name="Shape 224"/>
          <p:cNvSpPr txBox="1"/>
          <p:nvPr/>
        </p:nvSpPr>
        <p:spPr>
          <a:xfrm>
            <a:off x="108700" y="375375"/>
            <a:ext cx="74058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3000">
                <a:solidFill>
                  <a:srgbClr val="0B68FF"/>
                </a:solidFill>
              </a:rPr>
              <a:t>Pumping air bubbles may reduce pressure build up</a:t>
            </a:r>
            <a:endParaRPr sz="3000" b="0" i="0" u="none" strike="noStrike" cap="none">
              <a:solidFill>
                <a:srgbClr val="0B68FF"/>
              </a:solidFill>
              <a:latin typeface="Arial"/>
              <a:ea typeface="Arial"/>
              <a:cs typeface="Arial"/>
              <a:sym typeface="Arial"/>
            </a:endParaRPr>
          </a:p>
        </p:txBody>
      </p:sp>
      <p:pic>
        <p:nvPicPr>
          <p:cNvPr id="225" name="Shape 225"/>
          <p:cNvPicPr preferRelativeResize="0"/>
          <p:nvPr/>
        </p:nvPicPr>
        <p:blipFill>
          <a:blip r:embed="rId4">
            <a:alphaModFix/>
          </a:blip>
          <a:stretch>
            <a:fillRect/>
          </a:stretch>
        </p:blipFill>
        <p:spPr>
          <a:xfrm>
            <a:off x="1568000" y="937375"/>
            <a:ext cx="6098267" cy="3599175"/>
          </a:xfrm>
          <a:prstGeom prst="rect">
            <a:avLst/>
          </a:prstGeom>
          <a:noFill/>
          <a:ln w="25400" cap="flat" cmpd="sng">
            <a:solidFill>
              <a:schemeClr val="lt1"/>
            </a:solidFill>
            <a:prstDash val="solid"/>
            <a:round/>
            <a:headEnd type="none" w="sm" len="sm"/>
            <a:tailEnd type="none" w="sm" len="sm"/>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pic>
        <p:nvPicPr>
          <p:cNvPr id="230" name="Shape 230"/>
          <p:cNvPicPr preferRelativeResize="0"/>
          <p:nvPr/>
        </p:nvPicPr>
        <p:blipFill/>
        <p:spPr>
          <a:xfrm>
            <a:off x="7514491" y="45563"/>
            <a:ext cx="718200" cy="718200"/>
          </a:xfrm>
          <a:prstGeom prst="rect">
            <a:avLst/>
          </a:prstGeom>
          <a:solidFill>
            <a:srgbClr val="FFFFFF"/>
          </a:solidFill>
          <a:ln>
            <a:noFill/>
          </a:ln>
        </p:spPr>
      </p:pic>
      <p:pic>
        <p:nvPicPr>
          <p:cNvPr id="231" name="Shape 231"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232" name="Shape 232"/>
          <p:cNvSpPr txBox="1"/>
          <p:nvPr/>
        </p:nvSpPr>
        <p:spPr>
          <a:xfrm>
            <a:off x="4079575" y="4763425"/>
            <a:ext cx="49173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 </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233" name="Shape 233"/>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Current Conclusions </a:t>
            </a:r>
            <a:endParaRPr sz="4000" b="0" i="0" u="none" strike="noStrike" cap="none">
              <a:solidFill>
                <a:srgbClr val="0B68FF"/>
              </a:solidFill>
              <a:latin typeface="Arial"/>
              <a:ea typeface="Arial"/>
              <a:cs typeface="Arial"/>
              <a:sym typeface="Arial"/>
            </a:endParaRPr>
          </a:p>
        </p:txBody>
      </p:sp>
      <p:sp>
        <p:nvSpPr>
          <p:cNvPr id="234" name="Shape 234"/>
          <p:cNvSpPr txBox="1"/>
          <p:nvPr/>
        </p:nvSpPr>
        <p:spPr>
          <a:xfrm>
            <a:off x="290500" y="839425"/>
            <a:ext cx="7224000" cy="782100"/>
          </a:xfrm>
          <a:prstGeom prst="rect">
            <a:avLst/>
          </a:prstGeom>
          <a:noFill/>
          <a:ln>
            <a:noFill/>
          </a:ln>
        </p:spPr>
        <p:txBody>
          <a:bodyPr spcFirstLastPara="1" wrap="square" lIns="91425" tIns="45700" rIns="91425" bIns="45700" anchor="t" anchorCtr="0">
            <a:noAutofit/>
          </a:bodyPr>
          <a:lstStyle/>
          <a:p>
            <a:pPr marL="457200" marR="0" lvl="0" indent="-381000" algn="just" rtl="0">
              <a:spcBef>
                <a:spcPts val="0"/>
              </a:spcBef>
              <a:spcAft>
                <a:spcPts val="0"/>
              </a:spcAft>
              <a:buClr>
                <a:srgbClr val="595959"/>
              </a:buClr>
              <a:buSzPts val="2400"/>
              <a:buFont typeface="Calibri"/>
              <a:buChar char="●"/>
            </a:pPr>
            <a:r>
              <a:rPr lang="en-US" sz="2400">
                <a:solidFill>
                  <a:srgbClr val="595959"/>
                </a:solidFill>
                <a:latin typeface="Calibri"/>
                <a:ea typeface="Calibri"/>
                <a:cs typeface="Calibri"/>
                <a:sym typeface="Calibri"/>
              </a:rPr>
              <a:t>Hydrophobic tubing is insignificant in reducing pressure build up </a:t>
            </a:r>
            <a:endParaRPr sz="2400">
              <a:solidFill>
                <a:srgbClr val="595959"/>
              </a:solidFill>
              <a:latin typeface="Calibri"/>
              <a:ea typeface="Calibri"/>
              <a:cs typeface="Calibri"/>
              <a:sym typeface="Calibri"/>
            </a:endParaRPr>
          </a:p>
          <a:p>
            <a:pPr marL="457200" marR="0" lvl="0" indent="-381000" algn="just" rtl="0">
              <a:spcBef>
                <a:spcPts val="0"/>
              </a:spcBef>
              <a:spcAft>
                <a:spcPts val="0"/>
              </a:spcAft>
              <a:buClr>
                <a:srgbClr val="595959"/>
              </a:buClr>
              <a:buSzPts val="2400"/>
              <a:buFont typeface="Calibri"/>
              <a:buChar char="●"/>
            </a:pPr>
            <a:r>
              <a:rPr lang="en-US" sz="2400">
                <a:solidFill>
                  <a:srgbClr val="595959"/>
                </a:solidFill>
                <a:latin typeface="Calibri"/>
                <a:ea typeface="Calibri"/>
                <a:cs typeface="Calibri"/>
                <a:sym typeface="Calibri"/>
              </a:rPr>
              <a:t>Coagulant has an impact on pressure build up</a:t>
            </a:r>
            <a:endParaRPr sz="2400">
              <a:solidFill>
                <a:srgbClr val="595959"/>
              </a:solidFill>
              <a:latin typeface="Calibri"/>
              <a:ea typeface="Calibri"/>
              <a:cs typeface="Calibri"/>
              <a:sym typeface="Calibri"/>
            </a:endParaRPr>
          </a:p>
        </p:txBody>
      </p:sp>
      <p:pic>
        <p:nvPicPr>
          <p:cNvPr id="235" name="Shape 235"/>
          <p:cNvPicPr preferRelativeResize="0"/>
          <p:nvPr/>
        </p:nvPicPr>
        <p:blipFill rotWithShape="1">
          <a:blip r:embed="rId4">
            <a:alphaModFix/>
          </a:blip>
          <a:srcRect t="14639"/>
          <a:stretch/>
        </p:blipFill>
        <p:spPr>
          <a:xfrm>
            <a:off x="2169475" y="2077275"/>
            <a:ext cx="4195901" cy="26861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240" name="Shape 240"/>
          <p:cNvPicPr preferRelativeResize="0"/>
          <p:nvPr/>
        </p:nvPicPr>
        <p:blipFill/>
        <p:spPr>
          <a:xfrm>
            <a:off x="7514491" y="45563"/>
            <a:ext cx="718200" cy="718200"/>
          </a:xfrm>
          <a:prstGeom prst="rect">
            <a:avLst/>
          </a:prstGeom>
          <a:solidFill>
            <a:srgbClr val="FFFFFF"/>
          </a:solidFill>
          <a:ln>
            <a:noFill/>
          </a:ln>
        </p:spPr>
      </p:pic>
      <p:pic>
        <p:nvPicPr>
          <p:cNvPr id="241" name="Shape 241"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242" name="Shape 242"/>
          <p:cNvSpPr txBox="1"/>
          <p:nvPr/>
        </p:nvSpPr>
        <p:spPr>
          <a:xfrm>
            <a:off x="4079575" y="4763425"/>
            <a:ext cx="49173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243" name="Shape 243"/>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Future Work </a:t>
            </a:r>
            <a:endParaRPr sz="4000" b="0" i="0" u="none" strike="noStrike" cap="none">
              <a:solidFill>
                <a:srgbClr val="0B68FF"/>
              </a:solidFill>
              <a:latin typeface="Arial"/>
              <a:ea typeface="Arial"/>
              <a:cs typeface="Arial"/>
              <a:sym typeface="Arial"/>
            </a:endParaRPr>
          </a:p>
        </p:txBody>
      </p:sp>
      <p:sp>
        <p:nvSpPr>
          <p:cNvPr id="244" name="Shape 244"/>
          <p:cNvSpPr txBox="1"/>
          <p:nvPr/>
        </p:nvSpPr>
        <p:spPr>
          <a:xfrm>
            <a:off x="362400" y="763775"/>
            <a:ext cx="7224000" cy="2364600"/>
          </a:xfrm>
          <a:prstGeom prst="rect">
            <a:avLst/>
          </a:prstGeom>
          <a:noFill/>
          <a:ln>
            <a:noFill/>
          </a:ln>
        </p:spPr>
        <p:txBody>
          <a:bodyPr spcFirstLastPara="1" wrap="square" lIns="91425" tIns="45700" rIns="91425" bIns="45700" anchor="t" anchorCtr="0">
            <a:noAutofit/>
          </a:bodyPr>
          <a:lstStyle/>
          <a:p>
            <a:pPr marL="457200" lvl="0" indent="-342900" rtl="0">
              <a:lnSpc>
                <a:spcPct val="115000"/>
              </a:lnSpc>
              <a:spcBef>
                <a:spcPts val="0"/>
              </a:spcBef>
              <a:spcAft>
                <a:spcPts val="0"/>
              </a:spcAft>
              <a:buClr>
                <a:srgbClr val="24292E"/>
              </a:buClr>
              <a:buSzPts val="1800"/>
              <a:buChar char="●"/>
            </a:pPr>
            <a:r>
              <a:rPr lang="en-US" sz="1800">
                <a:solidFill>
                  <a:srgbClr val="24292E"/>
                </a:solidFill>
              </a:rPr>
              <a:t>Evaluate whether pressure build up can be mitigated by running the water pump at full speed for a short time. </a:t>
            </a:r>
            <a:endParaRPr sz="1800">
              <a:solidFill>
                <a:srgbClr val="24292E"/>
              </a:solidFill>
            </a:endParaRPr>
          </a:p>
          <a:p>
            <a:pPr marL="0" lvl="0" indent="0" rtl="0">
              <a:lnSpc>
                <a:spcPct val="115000"/>
              </a:lnSpc>
              <a:spcBef>
                <a:spcPts val="1200"/>
              </a:spcBef>
              <a:spcAft>
                <a:spcPts val="0"/>
              </a:spcAft>
              <a:buNone/>
            </a:pPr>
            <a:endParaRPr sz="1800">
              <a:solidFill>
                <a:srgbClr val="24292E"/>
              </a:solidFill>
            </a:endParaRPr>
          </a:p>
          <a:p>
            <a:pPr marL="457200" lvl="0" indent="-342900" rtl="0">
              <a:lnSpc>
                <a:spcPct val="115000"/>
              </a:lnSpc>
              <a:spcBef>
                <a:spcPts val="1200"/>
              </a:spcBef>
              <a:spcAft>
                <a:spcPts val="0"/>
              </a:spcAft>
              <a:buClr>
                <a:srgbClr val="24292E"/>
              </a:buClr>
              <a:buSzPts val="1800"/>
              <a:buChar char="●"/>
            </a:pPr>
            <a:r>
              <a:rPr lang="en-US" sz="1800">
                <a:solidFill>
                  <a:srgbClr val="24292E"/>
                </a:solidFill>
              </a:rPr>
              <a:t>Determine an optimal G value by running trials at G values lower than 100 Hz.</a:t>
            </a:r>
            <a:endParaRPr sz="1800">
              <a:solidFill>
                <a:srgbClr val="24292E"/>
              </a:solidFill>
            </a:endParaRPr>
          </a:p>
          <a:p>
            <a:pPr marL="0" lvl="0" indent="0" rtl="0">
              <a:lnSpc>
                <a:spcPct val="115000"/>
              </a:lnSpc>
              <a:spcBef>
                <a:spcPts val="1200"/>
              </a:spcBef>
              <a:spcAft>
                <a:spcPts val="0"/>
              </a:spcAft>
              <a:buNone/>
            </a:pPr>
            <a:endParaRPr sz="1800">
              <a:solidFill>
                <a:srgbClr val="24292E"/>
              </a:solidFill>
            </a:endParaRPr>
          </a:p>
          <a:p>
            <a:pPr marL="457200" lvl="0" indent="-342900" rtl="0">
              <a:lnSpc>
                <a:spcPct val="115000"/>
              </a:lnSpc>
              <a:spcBef>
                <a:spcPts val="1200"/>
              </a:spcBef>
              <a:spcAft>
                <a:spcPts val="0"/>
              </a:spcAft>
              <a:buClr>
                <a:srgbClr val="24292E"/>
              </a:buClr>
              <a:buSzPts val="1800"/>
              <a:buChar char="●"/>
            </a:pPr>
            <a:r>
              <a:rPr lang="en-US" sz="1800">
                <a:solidFill>
                  <a:srgbClr val="24292E"/>
                </a:solidFill>
              </a:rPr>
              <a:t>Conduct experiments to determine a relationship between coagulant dose and optimal G through varied coagulant dose trials.</a:t>
            </a:r>
            <a:endParaRPr sz="1800">
              <a:solidFill>
                <a:srgbClr val="24292E"/>
              </a:solidFill>
            </a:endParaRPr>
          </a:p>
          <a:p>
            <a:pPr marL="0" marR="0" lvl="0" indent="0" algn="just" rtl="0">
              <a:spcBef>
                <a:spcPts val="1200"/>
              </a:spcBef>
              <a:spcAft>
                <a:spcPts val="0"/>
              </a:spcAft>
              <a:buNone/>
            </a:pPr>
            <a:endParaRPr sz="2400">
              <a:solidFill>
                <a:srgbClr val="595959"/>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49" name="Shape 249"/>
          <p:cNvPicPr preferRelativeResize="0"/>
          <p:nvPr/>
        </p:nvPicPr>
        <p:blipFill/>
        <p:spPr>
          <a:xfrm>
            <a:off x="7514491" y="45563"/>
            <a:ext cx="718200" cy="718200"/>
          </a:xfrm>
          <a:prstGeom prst="rect">
            <a:avLst/>
          </a:prstGeom>
          <a:solidFill>
            <a:srgbClr val="FFFFFF"/>
          </a:solidFill>
          <a:ln>
            <a:noFill/>
          </a:ln>
        </p:spPr>
      </p:pic>
      <p:sp>
        <p:nvSpPr>
          <p:cNvPr id="250" name="Shape 250"/>
          <p:cNvSpPr txBox="1"/>
          <p:nvPr/>
        </p:nvSpPr>
        <p:spPr>
          <a:xfrm>
            <a:off x="1878150" y="559075"/>
            <a:ext cx="5387700" cy="2125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800" b="0" i="0" u="none" strike="noStrike" cap="none">
                <a:solidFill>
                  <a:srgbClr val="0B68FF"/>
                </a:solidFill>
                <a:latin typeface="Arial"/>
                <a:ea typeface="Arial"/>
                <a:cs typeface="Arial"/>
                <a:sym typeface="Arial"/>
              </a:rPr>
              <a:t>Q</a:t>
            </a:r>
            <a:r>
              <a:rPr lang="en-US" sz="4800">
                <a:solidFill>
                  <a:srgbClr val="0B68FF"/>
                </a:solidFill>
              </a:rPr>
              <a:t>uestions</a:t>
            </a:r>
            <a:endParaRPr sz="4800">
              <a:solidFill>
                <a:srgbClr val="0B68FF"/>
              </a:solidFill>
            </a:endParaRPr>
          </a:p>
          <a:p>
            <a:pPr marL="0" marR="0" lvl="0" indent="0" algn="ctr" rtl="0">
              <a:spcBef>
                <a:spcPts val="0"/>
              </a:spcBef>
              <a:spcAft>
                <a:spcPts val="0"/>
              </a:spcAft>
              <a:buNone/>
            </a:pPr>
            <a:r>
              <a:rPr lang="en-US" sz="4800">
                <a:solidFill>
                  <a:srgbClr val="0B68FF"/>
                </a:solidFill>
              </a:rPr>
              <a:t>and</a:t>
            </a:r>
            <a:endParaRPr sz="4800">
              <a:solidFill>
                <a:srgbClr val="0B68FF"/>
              </a:solidFill>
            </a:endParaRPr>
          </a:p>
          <a:p>
            <a:pPr marL="0" marR="0" lvl="0" indent="0" algn="ctr" rtl="0">
              <a:spcBef>
                <a:spcPts val="0"/>
              </a:spcBef>
              <a:spcAft>
                <a:spcPts val="0"/>
              </a:spcAft>
              <a:buNone/>
            </a:pPr>
            <a:r>
              <a:rPr lang="en-US" sz="4800">
                <a:solidFill>
                  <a:srgbClr val="0B68FF"/>
                </a:solidFill>
              </a:rPr>
              <a:t>Recommendations</a:t>
            </a:r>
            <a:endParaRPr sz="4800" b="0" i="0" u="none" strike="noStrike" cap="none">
              <a:solidFill>
                <a:srgbClr val="0B68FF"/>
              </a:solidFill>
              <a:latin typeface="Arial"/>
              <a:ea typeface="Arial"/>
              <a:cs typeface="Arial"/>
              <a:sym typeface="Arial"/>
            </a:endParaRPr>
          </a:p>
        </p:txBody>
      </p:sp>
      <p:pic>
        <p:nvPicPr>
          <p:cNvPr id="251" name="Shape 251"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252" name="Shape 252"/>
          <p:cNvSpPr txBox="1"/>
          <p:nvPr/>
        </p:nvSpPr>
        <p:spPr>
          <a:xfrm>
            <a:off x="1974450" y="2937155"/>
            <a:ext cx="2185200" cy="369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a:t>Roswell Lo // rl732@cornell,edul</a:t>
            </a:r>
            <a:endParaRPr sz="1200"/>
          </a:p>
        </p:txBody>
      </p:sp>
      <p:pic>
        <p:nvPicPr>
          <p:cNvPr id="253" name="Shape 253" descr="AClogotype (1).png"/>
          <p:cNvPicPr preferRelativeResize="0"/>
          <p:nvPr/>
        </p:nvPicPr>
        <p:blipFill rotWithShape="1">
          <a:blip r:embed="rId3">
            <a:alphaModFix/>
          </a:blip>
          <a:srcRect l="4313" r="75452"/>
          <a:stretch/>
        </p:blipFill>
        <p:spPr>
          <a:xfrm>
            <a:off x="-2" y="1739425"/>
            <a:ext cx="2274173" cy="3270225"/>
          </a:xfrm>
          <a:prstGeom prst="rect">
            <a:avLst/>
          </a:prstGeom>
          <a:noFill/>
          <a:ln>
            <a:noFill/>
          </a:ln>
        </p:spPr>
      </p:pic>
      <p:sp>
        <p:nvSpPr>
          <p:cNvPr id="254" name="Shape 254"/>
          <p:cNvSpPr txBox="1"/>
          <p:nvPr/>
        </p:nvSpPr>
        <p:spPr>
          <a:xfrm>
            <a:off x="4593772" y="4763422"/>
            <a:ext cx="44031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888888"/>
                </a:solidFill>
              </a:rPr>
              <a:t>Symposiums</a:t>
            </a:r>
            <a:r>
              <a:rPr lang="en-US" sz="1000" b="1">
                <a:solidFill>
                  <a:srgbClr val="7F7F7F"/>
                </a:solidFill>
              </a:rPr>
              <a:t> Spring 2018</a:t>
            </a:r>
            <a:endParaRPr sz="1000" b="1" i="0" u="none" strike="noStrike" cap="none">
              <a:solidFill>
                <a:srgbClr val="7F7F7F"/>
              </a:solidFill>
              <a:latin typeface="Arial"/>
              <a:ea typeface="Arial"/>
              <a:cs typeface="Arial"/>
              <a:sym typeface="Arial"/>
            </a:endParaRPr>
          </a:p>
        </p:txBody>
      </p:sp>
      <p:sp>
        <p:nvSpPr>
          <p:cNvPr id="255" name="Shape 255"/>
          <p:cNvSpPr txBox="1"/>
          <p:nvPr/>
        </p:nvSpPr>
        <p:spPr>
          <a:xfrm>
            <a:off x="6781000" y="2937143"/>
            <a:ext cx="2185200" cy="369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a:t>Kanha Matai // km694@cornell.edu</a:t>
            </a:r>
            <a:endParaRPr sz="1200"/>
          </a:p>
        </p:txBody>
      </p:sp>
      <p:sp>
        <p:nvSpPr>
          <p:cNvPr id="256" name="Shape 256"/>
          <p:cNvSpPr txBox="1"/>
          <p:nvPr/>
        </p:nvSpPr>
        <p:spPr>
          <a:xfrm>
            <a:off x="4377713" y="2937143"/>
            <a:ext cx="2185200" cy="369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a:t>Mehrin Selimgir // ms3442@cornell.edu</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Shape 261"/>
          <p:cNvPicPr preferRelativeResize="0"/>
          <p:nvPr/>
        </p:nvPicPr>
        <p:blipFill/>
        <p:spPr>
          <a:xfrm>
            <a:off x="7514491" y="45563"/>
            <a:ext cx="718111" cy="718111"/>
          </a:xfrm>
          <a:prstGeom prst="rect">
            <a:avLst/>
          </a:prstGeom>
          <a:solidFill>
            <a:srgbClr val="FFFFFF"/>
          </a:solidFill>
          <a:ln>
            <a:noFill/>
          </a:ln>
        </p:spPr>
      </p:pic>
      <p:sp>
        <p:nvSpPr>
          <p:cNvPr id="262" name="Shape 262"/>
          <p:cNvSpPr txBox="1"/>
          <p:nvPr/>
        </p:nvSpPr>
        <p:spPr>
          <a:xfrm>
            <a:off x="1293600" y="1667775"/>
            <a:ext cx="6556800" cy="1459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a:solidFill>
                  <a:srgbClr val="0B68FF"/>
                </a:solidFill>
              </a:rPr>
              <a:t>Appendix</a:t>
            </a:r>
            <a:endParaRPr sz="6000">
              <a:solidFill>
                <a:srgbClr val="0B68FF"/>
              </a:solidFill>
            </a:endParaRPr>
          </a:p>
          <a:p>
            <a:pPr marL="0" marR="0" lvl="0" indent="0" algn="ctr" rtl="0">
              <a:spcBef>
                <a:spcPts val="0"/>
              </a:spcBef>
              <a:spcAft>
                <a:spcPts val="0"/>
              </a:spcAft>
              <a:buNone/>
            </a:pPr>
            <a:r>
              <a:rPr lang="en-US" sz="6000">
                <a:solidFill>
                  <a:srgbClr val="0B68FF"/>
                </a:solidFill>
              </a:rPr>
              <a:t>Slides</a:t>
            </a:r>
            <a:endParaRPr sz="6000" b="0" i="0" u="none" strike="noStrike" cap="none">
              <a:solidFill>
                <a:srgbClr val="0B68FF"/>
              </a:solidFill>
              <a:latin typeface="Arial"/>
              <a:ea typeface="Arial"/>
              <a:cs typeface="Arial"/>
              <a:sym typeface="Arial"/>
            </a:endParaRPr>
          </a:p>
        </p:txBody>
      </p:sp>
      <p:pic>
        <p:nvPicPr>
          <p:cNvPr id="263" name="Shape 263"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pic>
        <p:nvPicPr>
          <p:cNvPr id="264" name="Shape 264" descr="AClogotype (1).png"/>
          <p:cNvPicPr preferRelativeResize="0"/>
          <p:nvPr/>
        </p:nvPicPr>
        <p:blipFill rotWithShape="1">
          <a:blip r:embed="rId3">
            <a:alphaModFix/>
          </a:blip>
          <a:srcRect l="4313" r="75452"/>
          <a:stretch/>
        </p:blipFill>
        <p:spPr>
          <a:xfrm>
            <a:off x="-2" y="1739425"/>
            <a:ext cx="2274173" cy="3270225"/>
          </a:xfrm>
          <a:prstGeom prst="rect">
            <a:avLst/>
          </a:prstGeom>
          <a:noFill/>
          <a:ln>
            <a:noFill/>
          </a:ln>
        </p:spPr>
      </p:pic>
      <p:sp>
        <p:nvSpPr>
          <p:cNvPr id="265" name="Shape 265"/>
          <p:cNvSpPr txBox="1"/>
          <p:nvPr/>
        </p:nvSpPr>
        <p:spPr>
          <a:xfrm>
            <a:off x="4593772" y="4763422"/>
            <a:ext cx="44031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i="0" u="none" strike="noStrike" cap="none">
                <a:solidFill>
                  <a:srgbClr val="0B68FF"/>
                </a:solidFill>
                <a:latin typeface="Arial"/>
                <a:ea typeface="Arial"/>
                <a:cs typeface="Arial"/>
                <a:sym typeface="Arial"/>
              </a:rPr>
              <a:t>Team Name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cxnSp>
        <p:nvCxnSpPr>
          <p:cNvPr id="266" name="Shape 266"/>
          <p:cNvCxnSpPr>
            <a:endCxn id="267" idx="0"/>
          </p:cNvCxnSpPr>
          <p:nvPr/>
        </p:nvCxnSpPr>
        <p:spPr>
          <a:xfrm flipH="1">
            <a:off x="6795322" y="4162822"/>
            <a:ext cx="1992900" cy="600600"/>
          </a:xfrm>
          <a:prstGeom prst="straightConnector1">
            <a:avLst/>
          </a:prstGeom>
          <a:noFill/>
          <a:ln w="9525" cap="flat" cmpd="sng">
            <a:solidFill>
              <a:srgbClr val="FF0000"/>
            </a:solidFill>
            <a:prstDash val="solid"/>
            <a:round/>
            <a:headEnd type="none" w="med" len="med"/>
            <a:tailEnd type="triangle" w="med" len="med"/>
          </a:ln>
        </p:spPr>
      </p:cxnSp>
      <p:sp>
        <p:nvSpPr>
          <p:cNvPr id="268" name="Shape 268"/>
          <p:cNvSpPr txBox="1"/>
          <p:nvPr/>
        </p:nvSpPr>
        <p:spPr>
          <a:xfrm>
            <a:off x="8580850" y="3435825"/>
            <a:ext cx="1271400" cy="930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0"/>
              </a:spcAft>
              <a:buNone/>
            </a:pPr>
            <a:r>
              <a:rPr lang="en-US" sz="1100"/>
              <a:t>Make sure you are using your team color</a:t>
            </a:r>
            <a:endParaRPr sz="1100"/>
          </a:p>
        </p:txBody>
      </p:sp>
      <p:cxnSp>
        <p:nvCxnSpPr>
          <p:cNvPr id="269" name="Shape 269"/>
          <p:cNvCxnSpPr/>
          <p:nvPr/>
        </p:nvCxnSpPr>
        <p:spPr>
          <a:xfrm flipH="1">
            <a:off x="6281397" y="2215272"/>
            <a:ext cx="2535900" cy="116100"/>
          </a:xfrm>
          <a:prstGeom prst="straightConnector1">
            <a:avLst/>
          </a:prstGeom>
          <a:noFill/>
          <a:ln w="9525" cap="flat" cmpd="sng">
            <a:solidFill>
              <a:srgbClr val="FF0000"/>
            </a:solidFill>
            <a:prstDash val="solid"/>
            <a:round/>
            <a:headEnd type="none" w="med" len="med"/>
            <a:tailEnd type="triangle" w="med" len="med"/>
          </a:ln>
        </p:spPr>
      </p:cxnSp>
      <p:sp>
        <p:nvSpPr>
          <p:cNvPr id="270" name="Shape 270"/>
          <p:cNvSpPr txBox="1"/>
          <p:nvPr/>
        </p:nvSpPr>
        <p:spPr>
          <a:xfrm>
            <a:off x="8609925" y="1488275"/>
            <a:ext cx="1271400" cy="930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0"/>
              </a:spcAft>
              <a:buNone/>
            </a:pPr>
            <a:r>
              <a:rPr lang="en-US" sz="1100"/>
              <a:t>Make sure you are using your team color</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5" name="Shape 275"/>
          <p:cNvPicPr preferRelativeResize="0"/>
          <p:nvPr/>
        </p:nvPicPr>
        <p:blipFill/>
        <p:spPr>
          <a:xfrm>
            <a:off x="7514491" y="45563"/>
            <a:ext cx="718200" cy="718200"/>
          </a:xfrm>
          <a:prstGeom prst="rect">
            <a:avLst/>
          </a:prstGeom>
          <a:solidFill>
            <a:srgbClr val="FFFFFF"/>
          </a:solidFill>
          <a:ln>
            <a:noFill/>
          </a:ln>
        </p:spPr>
      </p:pic>
      <p:sp>
        <p:nvSpPr>
          <p:cNvPr id="276" name="Shape 276"/>
          <p:cNvSpPr txBox="1"/>
          <p:nvPr/>
        </p:nvSpPr>
        <p:spPr>
          <a:xfrm>
            <a:off x="4066450" y="4883974"/>
            <a:ext cx="4930500" cy="125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 </a:t>
            </a:r>
            <a:r>
              <a:rPr lang="en-US" sz="1000" b="1" i="0" u="none" strike="noStrike" cap="none">
                <a:solidFill>
                  <a:srgbClr val="0B68FF"/>
                </a:solidFill>
                <a:latin typeface="Arial"/>
                <a:ea typeface="Arial"/>
                <a:cs typeface="Arial"/>
                <a:sym typeface="Arial"/>
              </a:rPr>
              <a:t>|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pic>
        <p:nvPicPr>
          <p:cNvPr id="277" name="Shape 277"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278" name="Shape 278"/>
          <p:cNvSpPr txBox="1"/>
          <p:nvPr/>
        </p:nvSpPr>
        <p:spPr>
          <a:xfrm>
            <a:off x="108724" y="261825"/>
            <a:ext cx="60240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Appendix 1: Python Code </a:t>
            </a:r>
            <a:endParaRPr sz="4000" b="0" i="0" u="none" strike="noStrike" cap="none">
              <a:solidFill>
                <a:srgbClr val="0B68FF"/>
              </a:solidFill>
              <a:latin typeface="Arial"/>
              <a:ea typeface="Arial"/>
              <a:cs typeface="Arial"/>
              <a:sym typeface="Arial"/>
            </a:endParaRPr>
          </a:p>
        </p:txBody>
      </p:sp>
      <p:pic>
        <p:nvPicPr>
          <p:cNvPr id="279" name="Shape 279"/>
          <p:cNvPicPr preferRelativeResize="0"/>
          <p:nvPr/>
        </p:nvPicPr>
        <p:blipFill rotWithShape="1">
          <a:blip r:embed="rId4">
            <a:alphaModFix/>
          </a:blip>
          <a:srcRect t="7689"/>
          <a:stretch/>
        </p:blipFill>
        <p:spPr>
          <a:xfrm>
            <a:off x="3187225" y="943788"/>
            <a:ext cx="5809651" cy="3760174"/>
          </a:xfrm>
          <a:prstGeom prst="rect">
            <a:avLst/>
          </a:prstGeom>
          <a:noFill/>
          <a:ln>
            <a:noFill/>
          </a:ln>
        </p:spPr>
      </p:pic>
      <p:sp>
        <p:nvSpPr>
          <p:cNvPr id="280" name="Shape 280"/>
          <p:cNvSpPr txBox="1"/>
          <p:nvPr/>
        </p:nvSpPr>
        <p:spPr>
          <a:xfrm>
            <a:off x="395650" y="1292475"/>
            <a:ext cx="2088300" cy="1077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US" sz="2400"/>
              <a:t>PaCl Dosing Calculations</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Shape 94"/>
          <p:cNvPicPr preferRelativeResize="0"/>
          <p:nvPr/>
        </p:nvPicPr>
        <p:blipFill/>
        <p:spPr>
          <a:xfrm>
            <a:off x="7514491" y="45563"/>
            <a:ext cx="718200" cy="718200"/>
          </a:xfrm>
          <a:prstGeom prst="rect">
            <a:avLst/>
          </a:prstGeom>
          <a:solidFill>
            <a:srgbClr val="FFFFFF"/>
          </a:solidFill>
          <a:ln>
            <a:noFill/>
          </a:ln>
        </p:spPr>
      </p:pic>
      <p:sp>
        <p:nvSpPr>
          <p:cNvPr id="95" name="Shape 95"/>
          <p:cNvSpPr txBox="1"/>
          <p:nvPr/>
        </p:nvSpPr>
        <p:spPr>
          <a:xfrm>
            <a:off x="290450" y="1073925"/>
            <a:ext cx="4112100" cy="2223600"/>
          </a:xfrm>
          <a:prstGeom prst="rect">
            <a:avLst/>
          </a:prstGeom>
          <a:noFill/>
          <a:ln>
            <a:noFill/>
          </a:ln>
        </p:spPr>
        <p:txBody>
          <a:bodyPr spcFirstLastPara="1" wrap="square" lIns="91425" tIns="45700" rIns="91425" bIns="45700" anchor="t" anchorCtr="0">
            <a:noAutofit/>
          </a:bodyPr>
          <a:lstStyle/>
          <a:p>
            <a:pPr marL="457200" marR="0" lvl="0" indent="-342900" algn="just" rtl="0">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Clay particles aggregate to form flocs in flocculator</a:t>
            </a:r>
            <a:endParaRPr sz="1800">
              <a:solidFill>
                <a:srgbClr val="595959"/>
              </a:solidFill>
              <a:latin typeface="Calibri"/>
              <a:ea typeface="Calibri"/>
              <a:cs typeface="Calibri"/>
              <a:sym typeface="Calibri"/>
            </a:endParaRPr>
          </a:p>
          <a:p>
            <a:pPr marL="457200" marR="0" lvl="0" indent="-342900" algn="just" rtl="0">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Flocs at critical size settle more easily in sedimentation tank. </a:t>
            </a:r>
            <a:endParaRPr sz="1800">
              <a:solidFill>
                <a:srgbClr val="595959"/>
              </a:solidFill>
              <a:latin typeface="Calibri"/>
              <a:ea typeface="Calibri"/>
              <a:cs typeface="Calibri"/>
              <a:sym typeface="Calibri"/>
            </a:endParaRPr>
          </a:p>
        </p:txBody>
      </p:sp>
      <p:sp>
        <p:nvSpPr>
          <p:cNvPr id="96" name="Shape 96"/>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Background</a:t>
            </a:r>
            <a:endParaRPr sz="4000" b="0" i="0" u="none" strike="noStrike" cap="none">
              <a:solidFill>
                <a:srgbClr val="0B68FF"/>
              </a:solidFill>
              <a:latin typeface="Arial"/>
              <a:ea typeface="Arial"/>
              <a:cs typeface="Arial"/>
              <a:sym typeface="Arial"/>
            </a:endParaRPr>
          </a:p>
        </p:txBody>
      </p:sp>
      <p:sp>
        <p:nvSpPr>
          <p:cNvPr id="97" name="Shape 97"/>
          <p:cNvSpPr txBox="1"/>
          <p:nvPr/>
        </p:nvSpPr>
        <p:spPr>
          <a:xfrm>
            <a:off x="4593772" y="4763422"/>
            <a:ext cx="44031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 </a:t>
            </a:r>
            <a:r>
              <a:rPr lang="en-US" sz="1000" b="1" i="0" u="none" strike="noStrike" cap="none">
                <a:solidFill>
                  <a:srgbClr val="0B68FF"/>
                </a:solidFill>
                <a:latin typeface="Arial"/>
                <a:ea typeface="Arial"/>
                <a:cs typeface="Arial"/>
                <a:sym typeface="Arial"/>
              </a:rPr>
              <a:t>|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888888"/>
                </a:solidFill>
              </a:rPr>
              <a:t>Symposiums</a:t>
            </a:r>
            <a:r>
              <a:rPr lang="en-US" sz="1000" b="1">
                <a:solidFill>
                  <a:srgbClr val="7F7F7F"/>
                </a:solidFill>
              </a:rPr>
              <a:t> Spring 2018</a:t>
            </a:r>
            <a:endParaRPr sz="1000" b="1" i="0" u="none" strike="noStrike" cap="none">
              <a:solidFill>
                <a:srgbClr val="7F7F7F"/>
              </a:solidFill>
              <a:latin typeface="Arial"/>
              <a:ea typeface="Arial"/>
              <a:cs typeface="Arial"/>
              <a:sym typeface="Arial"/>
            </a:endParaRPr>
          </a:p>
        </p:txBody>
      </p:sp>
      <p:sp>
        <p:nvSpPr>
          <p:cNvPr id="98" name="Shape 98"/>
          <p:cNvSpPr txBox="1"/>
          <p:nvPr/>
        </p:nvSpPr>
        <p:spPr>
          <a:xfrm>
            <a:off x="591651" y="3089115"/>
            <a:ext cx="3204900" cy="923400"/>
          </a:xfrm>
          <a:prstGeom prst="rect">
            <a:avLst/>
          </a:prstGeom>
          <a:noFill/>
          <a:ln w="9525" cap="flat" cmpd="sng">
            <a:solidFill>
              <a:srgbClr val="0B68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t>We want as many flocs as possible to be above a critical size.</a:t>
            </a:r>
            <a:endParaRPr sz="1800" b="0" i="0" u="none" strike="noStrike" cap="none"/>
          </a:p>
        </p:txBody>
      </p:sp>
      <p:pic>
        <p:nvPicPr>
          <p:cNvPr id="99" name="Shape 99"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pic>
        <p:nvPicPr>
          <p:cNvPr id="100" name="Shape 100"/>
          <p:cNvPicPr preferRelativeResize="0"/>
          <p:nvPr/>
        </p:nvPicPr>
        <p:blipFill>
          <a:blip r:embed="rId4">
            <a:alphaModFix/>
          </a:blip>
          <a:stretch>
            <a:fillRect/>
          </a:stretch>
        </p:blipFill>
        <p:spPr>
          <a:xfrm>
            <a:off x="5428288" y="1162825"/>
            <a:ext cx="1421874" cy="1585025"/>
          </a:xfrm>
          <a:prstGeom prst="rect">
            <a:avLst/>
          </a:prstGeom>
          <a:noFill/>
          <a:ln>
            <a:noFill/>
          </a:ln>
        </p:spPr>
      </p:pic>
      <p:pic>
        <p:nvPicPr>
          <p:cNvPr id="101" name="Shape 101"/>
          <p:cNvPicPr preferRelativeResize="0"/>
          <p:nvPr/>
        </p:nvPicPr>
        <p:blipFill>
          <a:blip r:embed="rId5">
            <a:alphaModFix/>
          </a:blip>
          <a:stretch>
            <a:fillRect/>
          </a:stretch>
        </p:blipFill>
        <p:spPr>
          <a:xfrm>
            <a:off x="6850150" y="1003487"/>
            <a:ext cx="776250" cy="1779425"/>
          </a:xfrm>
          <a:prstGeom prst="rect">
            <a:avLst/>
          </a:prstGeom>
          <a:noFill/>
          <a:ln>
            <a:noFill/>
          </a:ln>
        </p:spPr>
      </p:pic>
      <p:pic>
        <p:nvPicPr>
          <p:cNvPr id="102" name="Shape 102"/>
          <p:cNvPicPr preferRelativeResize="0"/>
          <p:nvPr/>
        </p:nvPicPr>
        <p:blipFill>
          <a:blip r:embed="rId6">
            <a:alphaModFix/>
          </a:blip>
          <a:stretch>
            <a:fillRect/>
          </a:stretch>
        </p:blipFill>
        <p:spPr>
          <a:xfrm>
            <a:off x="6165125" y="3438086"/>
            <a:ext cx="361950" cy="304800"/>
          </a:xfrm>
          <a:prstGeom prst="rect">
            <a:avLst/>
          </a:prstGeom>
          <a:noFill/>
          <a:ln>
            <a:noFill/>
          </a:ln>
        </p:spPr>
      </p:pic>
      <p:pic>
        <p:nvPicPr>
          <p:cNvPr id="103" name="Shape 103"/>
          <p:cNvPicPr preferRelativeResize="0"/>
          <p:nvPr/>
        </p:nvPicPr>
        <p:blipFill>
          <a:blip r:embed="rId7">
            <a:alphaModFix/>
          </a:blip>
          <a:stretch>
            <a:fillRect/>
          </a:stretch>
        </p:blipFill>
        <p:spPr>
          <a:xfrm>
            <a:off x="6850151" y="3695263"/>
            <a:ext cx="552450" cy="381000"/>
          </a:xfrm>
          <a:prstGeom prst="rect">
            <a:avLst/>
          </a:prstGeom>
          <a:noFill/>
          <a:ln>
            <a:noFill/>
          </a:ln>
        </p:spPr>
      </p:pic>
      <p:sp>
        <p:nvSpPr>
          <p:cNvPr id="104" name="Shape 104"/>
          <p:cNvSpPr/>
          <p:nvPr/>
        </p:nvSpPr>
        <p:spPr>
          <a:xfrm>
            <a:off x="6130325" y="3407675"/>
            <a:ext cx="435000" cy="3810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5" name="Shape 105"/>
          <p:cNvSpPr/>
          <p:nvPr/>
        </p:nvSpPr>
        <p:spPr>
          <a:xfrm>
            <a:off x="5415525" y="905875"/>
            <a:ext cx="2431800" cy="19503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06" name="Shape 106"/>
          <p:cNvCxnSpPr/>
          <p:nvPr/>
        </p:nvCxnSpPr>
        <p:spPr>
          <a:xfrm>
            <a:off x="5431050" y="2863825"/>
            <a:ext cx="675900" cy="916800"/>
          </a:xfrm>
          <a:prstGeom prst="straightConnector1">
            <a:avLst/>
          </a:prstGeom>
          <a:noFill/>
          <a:ln w="9525" cap="flat" cmpd="sng">
            <a:solidFill>
              <a:srgbClr val="000000"/>
            </a:solidFill>
            <a:prstDash val="solid"/>
            <a:round/>
            <a:headEnd type="none" w="med" len="med"/>
            <a:tailEnd type="none" w="med" len="med"/>
          </a:ln>
        </p:spPr>
      </p:cxnSp>
      <p:cxnSp>
        <p:nvCxnSpPr>
          <p:cNvPr id="107" name="Shape 107"/>
          <p:cNvCxnSpPr/>
          <p:nvPr/>
        </p:nvCxnSpPr>
        <p:spPr>
          <a:xfrm rot="10800000" flipH="1">
            <a:off x="6565425" y="2879375"/>
            <a:ext cx="1251000" cy="916800"/>
          </a:xfrm>
          <a:prstGeom prst="straightConnector1">
            <a:avLst/>
          </a:prstGeom>
          <a:noFill/>
          <a:ln w="9525" cap="flat" cmpd="sng">
            <a:solidFill>
              <a:srgbClr val="000000"/>
            </a:solidFill>
            <a:prstDash val="solid"/>
            <a:round/>
            <a:headEnd type="none" w="med" len="med"/>
            <a:tailEnd type="none" w="med" len="med"/>
          </a:ln>
        </p:spPr>
      </p:cxnSp>
      <p:pic>
        <p:nvPicPr>
          <p:cNvPr id="108" name="Shape 108"/>
          <p:cNvPicPr preferRelativeResize="0"/>
          <p:nvPr/>
        </p:nvPicPr>
        <p:blipFill>
          <a:blip r:embed="rId8">
            <a:alphaModFix/>
          </a:blip>
          <a:stretch>
            <a:fillRect/>
          </a:stretch>
        </p:blipFill>
        <p:spPr>
          <a:xfrm>
            <a:off x="6344800" y="4123650"/>
            <a:ext cx="352425" cy="304800"/>
          </a:xfrm>
          <a:prstGeom prst="rect">
            <a:avLst/>
          </a:prstGeom>
          <a:noFill/>
          <a:ln>
            <a:noFill/>
          </a:ln>
        </p:spPr>
      </p:pic>
      <p:pic>
        <p:nvPicPr>
          <p:cNvPr id="109" name="Shape 109"/>
          <p:cNvPicPr preferRelativeResize="0"/>
          <p:nvPr/>
        </p:nvPicPr>
        <p:blipFill>
          <a:blip r:embed="rId8">
            <a:alphaModFix/>
          </a:blip>
          <a:stretch>
            <a:fillRect/>
          </a:stretch>
        </p:blipFill>
        <p:spPr>
          <a:xfrm>
            <a:off x="5668650" y="3896600"/>
            <a:ext cx="352425" cy="304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pic>
        <p:nvPicPr>
          <p:cNvPr id="285" name="Shape 285"/>
          <p:cNvPicPr preferRelativeResize="0"/>
          <p:nvPr/>
        </p:nvPicPr>
        <p:blipFill/>
        <p:spPr>
          <a:xfrm>
            <a:off x="7514491" y="45563"/>
            <a:ext cx="718200" cy="718200"/>
          </a:xfrm>
          <a:prstGeom prst="rect">
            <a:avLst/>
          </a:prstGeom>
          <a:solidFill>
            <a:srgbClr val="FFFFFF"/>
          </a:solidFill>
          <a:ln>
            <a:noFill/>
          </a:ln>
        </p:spPr>
      </p:pic>
      <p:sp>
        <p:nvSpPr>
          <p:cNvPr id="286" name="Shape 286"/>
          <p:cNvSpPr txBox="1"/>
          <p:nvPr/>
        </p:nvSpPr>
        <p:spPr>
          <a:xfrm>
            <a:off x="4066450" y="4883974"/>
            <a:ext cx="4930500" cy="125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 </a:t>
            </a:r>
            <a:r>
              <a:rPr lang="en-US" sz="1000" b="1" i="0" u="none" strike="noStrike" cap="none">
                <a:solidFill>
                  <a:srgbClr val="0B68FF"/>
                </a:solidFill>
                <a:latin typeface="Arial"/>
                <a:ea typeface="Arial"/>
                <a:cs typeface="Arial"/>
                <a:sym typeface="Arial"/>
              </a:rPr>
              <a:t>|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pic>
        <p:nvPicPr>
          <p:cNvPr id="287" name="Shape 287"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288" name="Shape 288"/>
          <p:cNvSpPr txBox="1"/>
          <p:nvPr/>
        </p:nvSpPr>
        <p:spPr>
          <a:xfrm>
            <a:off x="108724" y="261825"/>
            <a:ext cx="60240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Appendix 2: Python Code </a:t>
            </a:r>
            <a:endParaRPr sz="4000" b="0" i="0" u="none" strike="noStrike" cap="none">
              <a:solidFill>
                <a:srgbClr val="0B68FF"/>
              </a:solidFill>
              <a:latin typeface="Arial"/>
              <a:ea typeface="Arial"/>
              <a:cs typeface="Arial"/>
              <a:sym typeface="Arial"/>
            </a:endParaRPr>
          </a:p>
        </p:txBody>
      </p:sp>
      <p:sp>
        <p:nvSpPr>
          <p:cNvPr id="289" name="Shape 289"/>
          <p:cNvSpPr txBox="1"/>
          <p:nvPr/>
        </p:nvSpPr>
        <p:spPr>
          <a:xfrm>
            <a:off x="395650" y="1292475"/>
            <a:ext cx="2176200" cy="15825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2400"/>
              <a:t>Flocculator Design  Calculations</a:t>
            </a:r>
            <a:endParaRPr sz="2400"/>
          </a:p>
        </p:txBody>
      </p:sp>
      <p:pic>
        <p:nvPicPr>
          <p:cNvPr id="290" name="Shape 290"/>
          <p:cNvPicPr preferRelativeResize="0"/>
          <p:nvPr/>
        </p:nvPicPr>
        <p:blipFill>
          <a:blip r:embed="rId4">
            <a:alphaModFix/>
          </a:blip>
          <a:stretch>
            <a:fillRect/>
          </a:stretch>
        </p:blipFill>
        <p:spPr>
          <a:xfrm>
            <a:off x="3648800" y="763774"/>
            <a:ext cx="4445596" cy="39626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pic>
        <p:nvPicPr>
          <p:cNvPr id="295" name="Shape 295"/>
          <p:cNvPicPr preferRelativeResize="0"/>
          <p:nvPr/>
        </p:nvPicPr>
        <p:blipFill/>
        <p:spPr>
          <a:xfrm>
            <a:off x="7514491" y="45563"/>
            <a:ext cx="718200" cy="718200"/>
          </a:xfrm>
          <a:prstGeom prst="rect">
            <a:avLst/>
          </a:prstGeom>
          <a:solidFill>
            <a:srgbClr val="FFFFFF"/>
          </a:solidFill>
          <a:ln>
            <a:noFill/>
          </a:ln>
        </p:spPr>
      </p:pic>
      <p:sp>
        <p:nvSpPr>
          <p:cNvPr id="296" name="Shape 296"/>
          <p:cNvSpPr txBox="1"/>
          <p:nvPr/>
        </p:nvSpPr>
        <p:spPr>
          <a:xfrm>
            <a:off x="4066450" y="4883974"/>
            <a:ext cx="4930500" cy="125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 </a:t>
            </a:r>
            <a:r>
              <a:rPr lang="en-US" sz="1000" b="1" i="0" u="none" strike="noStrike" cap="none">
                <a:solidFill>
                  <a:srgbClr val="0B68FF"/>
                </a:solidFill>
                <a:latin typeface="Arial"/>
                <a:ea typeface="Arial"/>
                <a:cs typeface="Arial"/>
                <a:sym typeface="Arial"/>
              </a:rPr>
              <a:t>|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pic>
        <p:nvPicPr>
          <p:cNvPr id="297" name="Shape 297"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298" name="Shape 298"/>
          <p:cNvSpPr txBox="1"/>
          <p:nvPr/>
        </p:nvSpPr>
        <p:spPr>
          <a:xfrm>
            <a:off x="108725" y="261825"/>
            <a:ext cx="83100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Appendix 2 (Cont.)</a:t>
            </a:r>
            <a:endParaRPr sz="4000" b="0" i="0" u="none" strike="noStrike" cap="none">
              <a:solidFill>
                <a:srgbClr val="0B68FF"/>
              </a:solidFill>
              <a:latin typeface="Arial"/>
              <a:ea typeface="Arial"/>
              <a:cs typeface="Arial"/>
              <a:sym typeface="Arial"/>
            </a:endParaRPr>
          </a:p>
        </p:txBody>
      </p:sp>
      <p:sp>
        <p:nvSpPr>
          <p:cNvPr id="299" name="Shape 299"/>
          <p:cNvSpPr txBox="1"/>
          <p:nvPr/>
        </p:nvSpPr>
        <p:spPr>
          <a:xfrm>
            <a:off x="395650" y="1292475"/>
            <a:ext cx="2176200" cy="15825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2400"/>
              <a:t>Flocculator Design  Calculations</a:t>
            </a:r>
            <a:endParaRPr sz="2400"/>
          </a:p>
        </p:txBody>
      </p:sp>
      <p:pic>
        <p:nvPicPr>
          <p:cNvPr id="300" name="Shape 300"/>
          <p:cNvPicPr preferRelativeResize="0"/>
          <p:nvPr/>
        </p:nvPicPr>
        <p:blipFill>
          <a:blip r:embed="rId4">
            <a:alphaModFix/>
          </a:blip>
          <a:stretch>
            <a:fillRect/>
          </a:stretch>
        </p:blipFill>
        <p:spPr>
          <a:xfrm>
            <a:off x="2328575" y="1145888"/>
            <a:ext cx="6267350" cy="28517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05" name="Shape 305"/>
          <p:cNvPicPr preferRelativeResize="0"/>
          <p:nvPr/>
        </p:nvPicPr>
        <p:blipFill/>
        <p:spPr>
          <a:xfrm>
            <a:off x="7514491" y="45563"/>
            <a:ext cx="718200" cy="718200"/>
          </a:xfrm>
          <a:prstGeom prst="rect">
            <a:avLst/>
          </a:prstGeom>
          <a:solidFill>
            <a:srgbClr val="FFFFFF"/>
          </a:solidFill>
          <a:ln>
            <a:noFill/>
          </a:ln>
        </p:spPr>
      </p:pic>
      <p:sp>
        <p:nvSpPr>
          <p:cNvPr id="306" name="Shape 306"/>
          <p:cNvSpPr txBox="1"/>
          <p:nvPr/>
        </p:nvSpPr>
        <p:spPr>
          <a:xfrm>
            <a:off x="4066450" y="4883974"/>
            <a:ext cx="4930500" cy="125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 </a:t>
            </a:r>
            <a:r>
              <a:rPr lang="en-US" sz="1000" b="1" i="0" u="none" strike="noStrike" cap="none">
                <a:solidFill>
                  <a:srgbClr val="0B68FF"/>
                </a:solidFill>
                <a:latin typeface="Arial"/>
                <a:ea typeface="Arial"/>
                <a:cs typeface="Arial"/>
                <a:sym typeface="Arial"/>
              </a:rPr>
              <a:t>|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pic>
        <p:nvPicPr>
          <p:cNvPr id="307" name="Shape 307"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308" name="Shape 308"/>
          <p:cNvSpPr txBox="1"/>
          <p:nvPr/>
        </p:nvSpPr>
        <p:spPr>
          <a:xfrm>
            <a:off x="108725" y="261825"/>
            <a:ext cx="83100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Appendix 3:</a:t>
            </a:r>
            <a:endParaRPr sz="4000" b="0" i="0" u="none" strike="noStrike" cap="none">
              <a:solidFill>
                <a:srgbClr val="0B68FF"/>
              </a:solidFill>
              <a:latin typeface="Arial"/>
              <a:ea typeface="Arial"/>
              <a:cs typeface="Arial"/>
              <a:sym typeface="Arial"/>
            </a:endParaRPr>
          </a:p>
        </p:txBody>
      </p:sp>
      <p:pic>
        <p:nvPicPr>
          <p:cNvPr id="309" name="Shape 309"/>
          <p:cNvPicPr preferRelativeResize="0"/>
          <p:nvPr/>
        </p:nvPicPr>
        <p:blipFill>
          <a:blip r:embed="rId4">
            <a:alphaModFix/>
          </a:blip>
          <a:stretch>
            <a:fillRect/>
          </a:stretch>
        </p:blipFill>
        <p:spPr>
          <a:xfrm>
            <a:off x="1474139" y="1002905"/>
            <a:ext cx="5579175" cy="2684196"/>
          </a:xfrm>
          <a:prstGeom prst="rect">
            <a:avLst/>
          </a:prstGeom>
          <a:noFill/>
          <a:ln>
            <a:noFill/>
          </a:ln>
        </p:spPr>
      </p:pic>
      <p:sp>
        <p:nvSpPr>
          <p:cNvPr id="310" name="Shape 310"/>
          <p:cNvSpPr txBox="1"/>
          <p:nvPr/>
        </p:nvSpPr>
        <p:spPr>
          <a:xfrm>
            <a:off x="829575" y="3859538"/>
            <a:ext cx="6816600" cy="718200"/>
          </a:xfrm>
          <a:prstGeom prst="rect">
            <a:avLst/>
          </a:prstGeom>
          <a:noFill/>
          <a:ln w="9525" cap="flat" cmpd="sng">
            <a:solidFill>
              <a:srgbClr val="0B68FF"/>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a:t>The upflow velocity in the tube settler needs to be fixed  (2mm/s) to allow formation of a floc blanket</a:t>
            </a:r>
            <a:endParaRPr sz="1800" b="0" i="0" u="none" strike="noStrike" cap="none"/>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Shape 114"/>
          <p:cNvPicPr preferRelativeResize="0"/>
          <p:nvPr/>
        </p:nvPicPr>
        <p:blipFill/>
        <p:spPr>
          <a:xfrm>
            <a:off x="7514491" y="45563"/>
            <a:ext cx="718111" cy="718111"/>
          </a:xfrm>
          <a:prstGeom prst="rect">
            <a:avLst/>
          </a:prstGeom>
          <a:solidFill>
            <a:srgbClr val="FFFFFF"/>
          </a:solidFill>
          <a:ln>
            <a:noFill/>
          </a:ln>
        </p:spPr>
      </p:pic>
      <p:sp>
        <p:nvSpPr>
          <p:cNvPr id="115" name="Shape 115"/>
          <p:cNvSpPr txBox="1"/>
          <p:nvPr/>
        </p:nvSpPr>
        <p:spPr>
          <a:xfrm>
            <a:off x="108725" y="1065705"/>
            <a:ext cx="3204900" cy="136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595959"/>
              </a:buClr>
              <a:buSzPts val="1400"/>
              <a:buFont typeface="Calibri"/>
              <a:buChar char="•"/>
            </a:pPr>
            <a:r>
              <a:rPr lang="en-US">
                <a:solidFill>
                  <a:srgbClr val="595959"/>
                </a:solidFill>
                <a:latin typeface="Calibri"/>
                <a:ea typeface="Calibri"/>
                <a:cs typeface="Calibri"/>
                <a:sym typeface="Calibri"/>
              </a:rPr>
              <a:t>Last semester, High G researched optimal values of G  </a:t>
            </a:r>
            <a:endParaRPr>
              <a:solidFill>
                <a:srgbClr val="595959"/>
              </a:solidFill>
              <a:latin typeface="Calibri"/>
              <a:ea typeface="Calibri"/>
              <a:cs typeface="Calibri"/>
              <a:sym typeface="Calibri"/>
            </a:endParaRPr>
          </a:p>
          <a:p>
            <a:pPr marL="0" marR="0" lvl="0" indent="0" algn="l" rtl="0">
              <a:spcBef>
                <a:spcPts val="0"/>
              </a:spcBef>
              <a:spcAft>
                <a:spcPts val="0"/>
              </a:spcAft>
              <a:buNone/>
            </a:pPr>
            <a:endParaRPr>
              <a:solidFill>
                <a:srgbClr val="595959"/>
              </a:solidFill>
              <a:latin typeface="Calibri"/>
              <a:ea typeface="Calibri"/>
              <a:cs typeface="Calibri"/>
              <a:sym typeface="Calibri"/>
            </a:endParaRPr>
          </a:p>
          <a:p>
            <a:pPr marL="0" marR="0" lvl="0" indent="0" algn="l" rtl="0">
              <a:spcBef>
                <a:spcPts val="0"/>
              </a:spcBef>
              <a:spcAft>
                <a:spcPts val="0"/>
              </a:spcAft>
              <a:buNone/>
            </a:pPr>
            <a:endParaRPr>
              <a:solidFill>
                <a:srgbClr val="595959"/>
              </a:solidFill>
              <a:latin typeface="Calibri"/>
              <a:ea typeface="Calibri"/>
              <a:cs typeface="Calibri"/>
              <a:sym typeface="Calibri"/>
            </a:endParaRPr>
          </a:p>
          <a:p>
            <a:pPr marL="0" marR="0" lvl="0" indent="0" algn="l" rtl="0">
              <a:spcBef>
                <a:spcPts val="0"/>
              </a:spcBef>
              <a:spcAft>
                <a:spcPts val="0"/>
              </a:spcAft>
              <a:buClr>
                <a:srgbClr val="595959"/>
              </a:buClr>
              <a:buSzPts val="1400"/>
              <a:buFont typeface="Calibri"/>
              <a:buChar char="•"/>
            </a:pPr>
            <a:r>
              <a:rPr lang="en-US">
                <a:solidFill>
                  <a:srgbClr val="595959"/>
                </a:solidFill>
                <a:latin typeface="Calibri"/>
                <a:ea typeface="Calibri"/>
                <a:cs typeface="Calibri"/>
                <a:sym typeface="Calibri"/>
              </a:rPr>
              <a:t>Shear forces above 100 Hz had higher effluent turbidity</a:t>
            </a:r>
            <a:r>
              <a:rPr lang="en-US" sz="1400" b="0" i="0" u="none" strike="noStrike" cap="none">
                <a:solidFill>
                  <a:srgbClr val="595959"/>
                </a:solidFill>
                <a:latin typeface="Calibri"/>
                <a:ea typeface="Calibri"/>
                <a:cs typeface="Calibri"/>
                <a:sym typeface="Calibri"/>
              </a:rPr>
              <a:t> </a:t>
            </a:r>
            <a:r>
              <a:rPr lang="en-US">
                <a:solidFill>
                  <a:srgbClr val="595959"/>
                </a:solidFill>
                <a:latin typeface="Calibri"/>
                <a:ea typeface="Calibri"/>
                <a:cs typeface="Calibri"/>
                <a:sym typeface="Calibri"/>
              </a:rPr>
              <a:t> </a:t>
            </a:r>
            <a:endParaRPr>
              <a:solidFill>
                <a:srgbClr val="595959"/>
              </a:solidFill>
              <a:latin typeface="Calibri"/>
              <a:ea typeface="Calibri"/>
              <a:cs typeface="Calibri"/>
              <a:sym typeface="Calibri"/>
            </a:endParaRPr>
          </a:p>
          <a:p>
            <a:pPr marL="0" marR="0" lvl="0" indent="0" algn="l" rtl="0">
              <a:spcBef>
                <a:spcPts val="0"/>
              </a:spcBef>
              <a:spcAft>
                <a:spcPts val="0"/>
              </a:spcAft>
              <a:buNone/>
            </a:pPr>
            <a:r>
              <a:rPr lang="en-US" sz="1400" b="0" i="0" u="none" strike="noStrike" cap="none">
                <a:solidFill>
                  <a:srgbClr val="595959"/>
                </a:solidFill>
                <a:latin typeface="Calibri"/>
                <a:ea typeface="Calibri"/>
                <a:cs typeface="Calibri"/>
                <a:sym typeface="Calibri"/>
              </a:rPr>
              <a:t> </a:t>
            </a:r>
            <a:endParaRPr sz="1400" b="0" i="0" u="none" strike="noStrike" cap="none">
              <a:solidFill>
                <a:srgbClr val="595959"/>
              </a:solidFill>
              <a:latin typeface="Calibri"/>
              <a:ea typeface="Calibri"/>
              <a:cs typeface="Calibri"/>
              <a:sym typeface="Calibri"/>
            </a:endParaRPr>
          </a:p>
        </p:txBody>
      </p:sp>
      <p:sp>
        <p:nvSpPr>
          <p:cNvPr id="116" name="Shape 116"/>
          <p:cNvSpPr txBox="1"/>
          <p:nvPr/>
        </p:nvSpPr>
        <p:spPr>
          <a:xfrm>
            <a:off x="108729" y="261836"/>
            <a:ext cx="4917438" cy="622573"/>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Background </a:t>
            </a:r>
            <a:endParaRPr sz="4000" b="0" i="0" u="none" strike="noStrike" cap="none">
              <a:solidFill>
                <a:srgbClr val="0B68FF"/>
              </a:solidFill>
              <a:latin typeface="Arial"/>
              <a:ea typeface="Arial"/>
              <a:cs typeface="Arial"/>
              <a:sym typeface="Arial"/>
            </a:endParaRPr>
          </a:p>
        </p:txBody>
      </p:sp>
      <p:sp>
        <p:nvSpPr>
          <p:cNvPr id="117" name="Shape 117"/>
          <p:cNvSpPr txBox="1"/>
          <p:nvPr/>
        </p:nvSpPr>
        <p:spPr>
          <a:xfrm>
            <a:off x="4385400" y="4763425"/>
            <a:ext cx="4611600" cy="246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118" name="Shape 118"/>
          <p:cNvSpPr txBox="1"/>
          <p:nvPr/>
        </p:nvSpPr>
        <p:spPr>
          <a:xfrm>
            <a:off x="16600" y="4498670"/>
            <a:ext cx="3204900" cy="416400"/>
          </a:xfrm>
          <a:prstGeom prst="rect">
            <a:avLst/>
          </a:prstGeom>
          <a:noFill/>
          <a:ln w="9525" cap="flat" cmpd="sng">
            <a:solidFill>
              <a:srgbClr val="0B68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t>Higher G’s ≠ Better Removal</a:t>
            </a:r>
            <a:endParaRPr sz="1800" b="0" i="0" u="none" strike="noStrike" cap="none"/>
          </a:p>
        </p:txBody>
      </p:sp>
      <p:pic>
        <p:nvPicPr>
          <p:cNvPr id="119" name="Shape 119"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pic>
        <p:nvPicPr>
          <p:cNvPr id="120" name="Shape 120"/>
          <p:cNvPicPr preferRelativeResize="0"/>
          <p:nvPr/>
        </p:nvPicPr>
        <p:blipFill>
          <a:blip r:embed="rId4">
            <a:alphaModFix/>
          </a:blip>
          <a:stretch>
            <a:fillRect/>
          </a:stretch>
        </p:blipFill>
        <p:spPr>
          <a:xfrm>
            <a:off x="3221500" y="936525"/>
            <a:ext cx="5775378" cy="30084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Shape 125"/>
          <p:cNvPicPr preferRelativeResize="0"/>
          <p:nvPr/>
        </p:nvPicPr>
        <p:blipFill/>
        <p:spPr>
          <a:xfrm>
            <a:off x="7514491" y="45563"/>
            <a:ext cx="718200" cy="718200"/>
          </a:xfrm>
          <a:prstGeom prst="rect">
            <a:avLst/>
          </a:prstGeom>
          <a:solidFill>
            <a:srgbClr val="FFFFFF"/>
          </a:solidFill>
          <a:ln>
            <a:noFill/>
          </a:ln>
        </p:spPr>
      </p:pic>
      <p:sp>
        <p:nvSpPr>
          <p:cNvPr id="126" name="Shape 126"/>
          <p:cNvSpPr txBox="1"/>
          <p:nvPr/>
        </p:nvSpPr>
        <p:spPr>
          <a:xfrm>
            <a:off x="4362050" y="4763425"/>
            <a:ext cx="46347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127" name="Shape 127"/>
          <p:cNvSpPr txBox="1"/>
          <p:nvPr/>
        </p:nvSpPr>
        <p:spPr>
          <a:xfrm>
            <a:off x="3372325" y="4229438"/>
            <a:ext cx="5118600" cy="416400"/>
          </a:xfrm>
          <a:prstGeom prst="rect">
            <a:avLst/>
          </a:prstGeom>
          <a:noFill/>
          <a:ln w="9525" cap="flat" cmpd="sng">
            <a:solidFill>
              <a:srgbClr val="0B68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t>Pressure Increased Throughout our experiments</a:t>
            </a:r>
            <a:endParaRPr sz="1800" b="0" i="0" u="none" strike="noStrike" cap="none"/>
          </a:p>
        </p:txBody>
      </p:sp>
      <p:pic>
        <p:nvPicPr>
          <p:cNvPr id="128" name="Shape 128"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129" name="Shape 129"/>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Background</a:t>
            </a:r>
            <a:endParaRPr sz="4000" b="0" i="0" u="none" strike="noStrike" cap="none">
              <a:solidFill>
                <a:srgbClr val="0B68FF"/>
              </a:solidFill>
              <a:latin typeface="Arial"/>
              <a:ea typeface="Arial"/>
              <a:cs typeface="Arial"/>
              <a:sym typeface="Arial"/>
            </a:endParaRPr>
          </a:p>
        </p:txBody>
      </p:sp>
      <p:pic>
        <p:nvPicPr>
          <p:cNvPr id="130" name="Shape 130"/>
          <p:cNvPicPr preferRelativeResize="0"/>
          <p:nvPr/>
        </p:nvPicPr>
        <p:blipFill>
          <a:blip r:embed="rId4">
            <a:alphaModFix/>
          </a:blip>
          <a:stretch>
            <a:fillRect/>
          </a:stretch>
        </p:blipFill>
        <p:spPr>
          <a:xfrm>
            <a:off x="3481850" y="609675"/>
            <a:ext cx="5514901" cy="3502175"/>
          </a:xfrm>
          <a:prstGeom prst="rect">
            <a:avLst/>
          </a:prstGeom>
          <a:noFill/>
          <a:ln>
            <a:noFill/>
          </a:ln>
        </p:spPr>
      </p:pic>
      <p:pic>
        <p:nvPicPr>
          <p:cNvPr id="131" name="Shape 131"/>
          <p:cNvPicPr preferRelativeResize="0"/>
          <p:nvPr/>
        </p:nvPicPr>
        <p:blipFill>
          <a:blip r:embed="rId5">
            <a:alphaModFix/>
          </a:blip>
          <a:stretch>
            <a:fillRect/>
          </a:stretch>
        </p:blipFill>
        <p:spPr>
          <a:xfrm>
            <a:off x="197526" y="962050"/>
            <a:ext cx="2521151" cy="1890877"/>
          </a:xfrm>
          <a:prstGeom prst="rect">
            <a:avLst/>
          </a:prstGeom>
          <a:noFill/>
          <a:ln>
            <a:noFill/>
          </a:ln>
        </p:spPr>
      </p:pic>
      <p:pic>
        <p:nvPicPr>
          <p:cNvPr id="132" name="Shape 132"/>
          <p:cNvPicPr preferRelativeResize="0"/>
          <p:nvPr/>
        </p:nvPicPr>
        <p:blipFill>
          <a:blip r:embed="rId6">
            <a:alphaModFix/>
          </a:blip>
          <a:stretch>
            <a:fillRect/>
          </a:stretch>
        </p:blipFill>
        <p:spPr>
          <a:xfrm>
            <a:off x="197525" y="2898423"/>
            <a:ext cx="2521148" cy="2028300"/>
          </a:xfrm>
          <a:prstGeom prst="rect">
            <a:avLst/>
          </a:prstGeom>
          <a:noFill/>
          <a:ln>
            <a:noFill/>
          </a:ln>
          <a:effectLst>
            <a:outerShdw blurRad="57150" dist="9525" dir="5400000" algn="bl" rotWithShape="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Shape 137"/>
          <p:cNvPicPr preferRelativeResize="0"/>
          <p:nvPr/>
        </p:nvPicPr>
        <p:blipFill/>
        <p:spPr>
          <a:xfrm>
            <a:off x="7514491" y="45563"/>
            <a:ext cx="718200" cy="718200"/>
          </a:xfrm>
          <a:prstGeom prst="rect">
            <a:avLst/>
          </a:prstGeom>
          <a:solidFill>
            <a:srgbClr val="FFFFFF"/>
          </a:solidFill>
          <a:ln>
            <a:noFill/>
          </a:ln>
        </p:spPr>
      </p:pic>
      <p:sp>
        <p:nvSpPr>
          <p:cNvPr id="138" name="Shape 138"/>
          <p:cNvSpPr txBox="1"/>
          <p:nvPr/>
        </p:nvSpPr>
        <p:spPr>
          <a:xfrm>
            <a:off x="1163700" y="4366425"/>
            <a:ext cx="6816600" cy="420000"/>
          </a:xfrm>
          <a:prstGeom prst="rect">
            <a:avLst/>
          </a:prstGeom>
          <a:noFill/>
          <a:ln w="9525" cap="flat" cmpd="sng">
            <a:solidFill>
              <a:srgbClr val="0B68FF"/>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a:t>Pressure increase is a problem in our particle removal research!</a:t>
            </a:r>
            <a:endParaRPr sz="1800" b="0" i="0" u="none" strike="noStrike" cap="none"/>
          </a:p>
        </p:txBody>
      </p:sp>
      <p:pic>
        <p:nvPicPr>
          <p:cNvPr id="139" name="Shape 139"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140" name="Shape 140"/>
          <p:cNvSpPr txBox="1"/>
          <p:nvPr/>
        </p:nvSpPr>
        <p:spPr>
          <a:xfrm>
            <a:off x="4379325" y="4763425"/>
            <a:ext cx="46176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141" name="Shape 141"/>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Background </a:t>
            </a:r>
            <a:endParaRPr sz="4000" b="0" i="0" u="none" strike="noStrike" cap="none">
              <a:solidFill>
                <a:srgbClr val="0B68FF"/>
              </a:solidFill>
              <a:latin typeface="Arial"/>
              <a:ea typeface="Arial"/>
              <a:cs typeface="Arial"/>
              <a:sym typeface="Arial"/>
            </a:endParaRPr>
          </a:p>
        </p:txBody>
      </p:sp>
      <p:pic>
        <p:nvPicPr>
          <p:cNvPr id="142" name="Shape 142"/>
          <p:cNvPicPr preferRelativeResize="0"/>
          <p:nvPr/>
        </p:nvPicPr>
        <p:blipFill>
          <a:blip r:embed="rId4">
            <a:alphaModFix/>
          </a:blip>
          <a:stretch>
            <a:fillRect/>
          </a:stretch>
        </p:blipFill>
        <p:spPr>
          <a:xfrm>
            <a:off x="879208" y="801249"/>
            <a:ext cx="6922641" cy="3527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Shape 147"/>
          <p:cNvPicPr preferRelativeResize="0"/>
          <p:nvPr/>
        </p:nvPicPr>
        <p:blipFill/>
        <p:spPr>
          <a:xfrm>
            <a:off x="7514491" y="45563"/>
            <a:ext cx="718200" cy="718200"/>
          </a:xfrm>
          <a:prstGeom prst="rect">
            <a:avLst/>
          </a:prstGeom>
          <a:solidFill>
            <a:srgbClr val="FFFFFF"/>
          </a:solidFill>
          <a:ln>
            <a:noFill/>
          </a:ln>
        </p:spPr>
      </p:pic>
      <p:sp>
        <p:nvSpPr>
          <p:cNvPr id="148" name="Shape 148"/>
          <p:cNvSpPr txBox="1"/>
          <p:nvPr/>
        </p:nvSpPr>
        <p:spPr>
          <a:xfrm>
            <a:off x="1163700" y="3997150"/>
            <a:ext cx="6816600" cy="718200"/>
          </a:xfrm>
          <a:prstGeom prst="rect">
            <a:avLst/>
          </a:prstGeom>
          <a:noFill/>
          <a:ln w="9525" cap="flat" cmpd="sng">
            <a:solidFill>
              <a:srgbClr val="0B68FF"/>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a:t>Pressure increase in flocculator tubing is an issue that affects particle removal teams, although not our AguaClara flocculators. </a:t>
            </a:r>
            <a:endParaRPr sz="1800" b="0" i="0" u="none" strike="noStrike" cap="none"/>
          </a:p>
        </p:txBody>
      </p:sp>
      <p:pic>
        <p:nvPicPr>
          <p:cNvPr id="149" name="Shape 149"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150" name="Shape 150"/>
          <p:cNvSpPr txBox="1"/>
          <p:nvPr/>
        </p:nvSpPr>
        <p:spPr>
          <a:xfrm>
            <a:off x="4408725" y="4763425"/>
            <a:ext cx="45882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151" name="Shape 151"/>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Background</a:t>
            </a:r>
            <a:endParaRPr sz="4000" b="0" i="0" u="none" strike="noStrike" cap="none">
              <a:solidFill>
                <a:srgbClr val="0B68FF"/>
              </a:solidFill>
              <a:latin typeface="Arial"/>
              <a:ea typeface="Arial"/>
              <a:cs typeface="Arial"/>
              <a:sym typeface="Arial"/>
            </a:endParaRPr>
          </a:p>
        </p:txBody>
      </p:sp>
      <p:pic>
        <p:nvPicPr>
          <p:cNvPr id="152" name="Shape 152"/>
          <p:cNvPicPr preferRelativeResize="0"/>
          <p:nvPr/>
        </p:nvPicPr>
        <p:blipFill>
          <a:blip r:embed="rId4">
            <a:alphaModFix/>
          </a:blip>
          <a:stretch>
            <a:fillRect/>
          </a:stretch>
        </p:blipFill>
        <p:spPr>
          <a:xfrm>
            <a:off x="1675725" y="763775"/>
            <a:ext cx="5477290" cy="308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Shape 157"/>
          <p:cNvPicPr preferRelativeResize="0"/>
          <p:nvPr/>
        </p:nvPicPr>
        <p:blipFill/>
        <p:spPr>
          <a:xfrm>
            <a:off x="7514491" y="45563"/>
            <a:ext cx="718200" cy="718200"/>
          </a:xfrm>
          <a:prstGeom prst="rect">
            <a:avLst/>
          </a:prstGeom>
          <a:solidFill>
            <a:srgbClr val="FFFFFF"/>
          </a:solidFill>
          <a:ln>
            <a:noFill/>
          </a:ln>
        </p:spPr>
      </p:pic>
      <p:pic>
        <p:nvPicPr>
          <p:cNvPr id="158" name="Shape 158"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159" name="Shape 159"/>
          <p:cNvSpPr txBox="1"/>
          <p:nvPr/>
        </p:nvSpPr>
        <p:spPr>
          <a:xfrm>
            <a:off x="4050000" y="4763425"/>
            <a:ext cx="49470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160" name="Shape 160"/>
          <p:cNvSpPr txBox="1"/>
          <p:nvPr/>
        </p:nvSpPr>
        <p:spPr>
          <a:xfrm>
            <a:off x="108724" y="261825"/>
            <a:ext cx="61509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Goals for This Semester </a:t>
            </a:r>
            <a:endParaRPr sz="4000" b="0" i="0" u="none" strike="noStrike" cap="none">
              <a:solidFill>
                <a:srgbClr val="0B68FF"/>
              </a:solidFill>
              <a:latin typeface="Arial"/>
              <a:ea typeface="Arial"/>
              <a:cs typeface="Arial"/>
              <a:sym typeface="Arial"/>
            </a:endParaRPr>
          </a:p>
        </p:txBody>
      </p:sp>
      <p:sp>
        <p:nvSpPr>
          <p:cNvPr id="161" name="Shape 161"/>
          <p:cNvSpPr txBox="1"/>
          <p:nvPr/>
        </p:nvSpPr>
        <p:spPr>
          <a:xfrm>
            <a:off x="203525" y="763775"/>
            <a:ext cx="5132700" cy="136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595959"/>
              </a:buClr>
              <a:buSzPts val="1400"/>
              <a:buFont typeface="Calibri"/>
              <a:buChar char="•"/>
            </a:pPr>
            <a:r>
              <a:rPr lang="en-US">
                <a:solidFill>
                  <a:srgbClr val="595959"/>
                </a:solidFill>
                <a:latin typeface="Calibri"/>
                <a:ea typeface="Calibri"/>
                <a:cs typeface="Calibri"/>
                <a:sym typeface="Calibri"/>
              </a:rPr>
              <a:t>New flocculator design= better particle removal research!</a:t>
            </a:r>
            <a:r>
              <a:rPr lang="en-US" sz="1400" b="0" i="0" u="none" strike="noStrike" cap="none">
                <a:solidFill>
                  <a:srgbClr val="595959"/>
                </a:solidFill>
                <a:latin typeface="Calibri"/>
                <a:ea typeface="Calibri"/>
                <a:cs typeface="Calibri"/>
                <a:sym typeface="Calibri"/>
              </a:rPr>
              <a:t> </a:t>
            </a:r>
            <a:endParaRPr sz="1400" b="0" i="0" u="none" strike="noStrike" cap="none">
              <a:solidFill>
                <a:srgbClr val="595959"/>
              </a:solidFill>
              <a:latin typeface="Calibri"/>
              <a:ea typeface="Calibri"/>
              <a:cs typeface="Calibri"/>
              <a:sym typeface="Calibri"/>
            </a:endParaRPr>
          </a:p>
          <a:p>
            <a:pPr marL="0" lvl="0" indent="0" rtl="0">
              <a:spcBef>
                <a:spcPts val="0"/>
              </a:spcBef>
              <a:spcAft>
                <a:spcPts val="0"/>
              </a:spcAft>
              <a:buClr>
                <a:srgbClr val="595959"/>
              </a:buClr>
              <a:buSzPts val="1400"/>
              <a:buFont typeface="Calibri"/>
              <a:buChar char="•"/>
            </a:pPr>
            <a:r>
              <a:rPr lang="en-US">
                <a:solidFill>
                  <a:srgbClr val="595959"/>
                </a:solidFill>
                <a:latin typeface="Calibri"/>
                <a:ea typeface="Calibri"/>
                <a:cs typeface="Calibri"/>
                <a:sym typeface="Calibri"/>
              </a:rPr>
              <a:t>Aid in becoming more open-sourced! </a:t>
            </a:r>
            <a:endParaRPr>
              <a:solidFill>
                <a:srgbClr val="595959"/>
              </a:solidFill>
              <a:latin typeface="Calibri"/>
              <a:ea typeface="Calibri"/>
              <a:cs typeface="Calibri"/>
              <a:sym typeface="Calibri"/>
            </a:endParaRPr>
          </a:p>
          <a:p>
            <a:pPr marL="0" marR="0" lvl="0" indent="0" algn="l" rtl="0">
              <a:spcBef>
                <a:spcPts val="0"/>
              </a:spcBef>
              <a:spcAft>
                <a:spcPts val="0"/>
              </a:spcAft>
              <a:buClr>
                <a:srgbClr val="595959"/>
              </a:buClr>
              <a:buSzPts val="1400"/>
              <a:buFont typeface="Calibri"/>
              <a:buChar char="•"/>
            </a:pPr>
            <a:r>
              <a:rPr lang="en-US">
                <a:solidFill>
                  <a:srgbClr val="595959"/>
                </a:solidFill>
                <a:latin typeface="Calibri"/>
                <a:ea typeface="Calibri"/>
                <a:cs typeface="Calibri"/>
                <a:sym typeface="Calibri"/>
              </a:rPr>
              <a:t>Find that optimal G!</a:t>
            </a:r>
            <a:endParaRPr>
              <a:solidFill>
                <a:srgbClr val="595959"/>
              </a:solidFill>
              <a:latin typeface="Calibri"/>
              <a:ea typeface="Calibri"/>
              <a:cs typeface="Calibri"/>
              <a:sym typeface="Calibri"/>
            </a:endParaRPr>
          </a:p>
        </p:txBody>
      </p:sp>
      <p:pic>
        <p:nvPicPr>
          <p:cNvPr id="162" name="Shape 162"/>
          <p:cNvPicPr preferRelativeResize="0"/>
          <p:nvPr/>
        </p:nvPicPr>
        <p:blipFill>
          <a:blip r:embed="rId4">
            <a:alphaModFix/>
          </a:blip>
          <a:stretch>
            <a:fillRect/>
          </a:stretch>
        </p:blipFill>
        <p:spPr>
          <a:xfrm>
            <a:off x="1430100" y="1540175"/>
            <a:ext cx="5888351" cy="3099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Shape 167"/>
          <p:cNvPicPr preferRelativeResize="0"/>
          <p:nvPr/>
        </p:nvPicPr>
        <p:blipFill/>
        <p:spPr>
          <a:xfrm>
            <a:off x="7514491" y="45563"/>
            <a:ext cx="718200" cy="718200"/>
          </a:xfrm>
          <a:prstGeom prst="rect">
            <a:avLst/>
          </a:prstGeom>
          <a:solidFill>
            <a:srgbClr val="FFFFFF"/>
          </a:solidFill>
          <a:ln>
            <a:noFill/>
          </a:ln>
        </p:spPr>
      </p:pic>
      <p:pic>
        <p:nvPicPr>
          <p:cNvPr id="168" name="Shape 168"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169" name="Shape 169"/>
          <p:cNvSpPr txBox="1"/>
          <p:nvPr/>
        </p:nvSpPr>
        <p:spPr>
          <a:xfrm>
            <a:off x="4256700" y="4763425"/>
            <a:ext cx="47403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170" name="Shape 170"/>
          <p:cNvSpPr txBox="1"/>
          <p:nvPr/>
        </p:nvSpPr>
        <p:spPr>
          <a:xfrm>
            <a:off x="108725" y="261825"/>
            <a:ext cx="79914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Experimental Setup </a:t>
            </a:r>
            <a:endParaRPr sz="4000" b="0" i="0" u="none" strike="noStrike" cap="none">
              <a:solidFill>
                <a:srgbClr val="0B68FF"/>
              </a:solidFill>
              <a:latin typeface="Arial"/>
              <a:ea typeface="Arial"/>
              <a:cs typeface="Arial"/>
              <a:sym typeface="Arial"/>
            </a:endParaRPr>
          </a:p>
        </p:txBody>
      </p:sp>
      <p:pic>
        <p:nvPicPr>
          <p:cNvPr id="171" name="Shape 171"/>
          <p:cNvPicPr preferRelativeResize="0"/>
          <p:nvPr/>
        </p:nvPicPr>
        <p:blipFill>
          <a:blip r:embed="rId4">
            <a:alphaModFix/>
          </a:blip>
          <a:stretch>
            <a:fillRect/>
          </a:stretch>
        </p:blipFill>
        <p:spPr>
          <a:xfrm>
            <a:off x="1642276" y="936750"/>
            <a:ext cx="5268799" cy="3580475"/>
          </a:xfrm>
          <a:prstGeom prst="rect">
            <a:avLst/>
          </a:prstGeom>
          <a:noFill/>
          <a:ln w="25400" cap="flat" cmpd="sng">
            <a:solidFill>
              <a:srgbClr val="0B68FF"/>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Shape 176"/>
          <p:cNvPicPr preferRelativeResize="0"/>
          <p:nvPr/>
        </p:nvPicPr>
        <p:blipFill/>
        <p:spPr>
          <a:xfrm>
            <a:off x="7514491" y="45563"/>
            <a:ext cx="718200" cy="718200"/>
          </a:xfrm>
          <a:prstGeom prst="rect">
            <a:avLst/>
          </a:prstGeom>
          <a:solidFill>
            <a:srgbClr val="FFFFFF"/>
          </a:solidFill>
          <a:ln>
            <a:noFill/>
          </a:ln>
        </p:spPr>
      </p:pic>
      <p:pic>
        <p:nvPicPr>
          <p:cNvPr id="177" name="Shape 177" descr="AClogotype (1).png"/>
          <p:cNvPicPr preferRelativeResize="0"/>
          <p:nvPr/>
        </p:nvPicPr>
        <p:blipFill>
          <a:blip r:embed="rId3">
            <a:alphaModFix/>
          </a:blip>
          <a:stretch>
            <a:fillRect/>
          </a:stretch>
        </p:blipFill>
        <p:spPr>
          <a:xfrm>
            <a:off x="7318451" y="45563"/>
            <a:ext cx="1764899" cy="513500"/>
          </a:xfrm>
          <a:prstGeom prst="rect">
            <a:avLst/>
          </a:prstGeom>
          <a:noFill/>
          <a:ln>
            <a:noFill/>
          </a:ln>
        </p:spPr>
      </p:pic>
      <p:sp>
        <p:nvSpPr>
          <p:cNvPr id="178" name="Shape 178"/>
          <p:cNvSpPr txBox="1"/>
          <p:nvPr/>
        </p:nvSpPr>
        <p:spPr>
          <a:xfrm>
            <a:off x="4256700" y="4763425"/>
            <a:ext cx="4740300" cy="246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High G Flocculation</a:t>
            </a:r>
            <a:r>
              <a:rPr lang="en-US" sz="1000" b="1" i="0" u="none" strike="noStrike" cap="none">
                <a:solidFill>
                  <a:srgbClr val="0B68FF"/>
                </a:solidFill>
                <a:latin typeface="Arial"/>
                <a:ea typeface="Arial"/>
                <a:cs typeface="Arial"/>
                <a:sym typeface="Arial"/>
              </a:rPr>
              <a:t> | </a:t>
            </a:r>
            <a:r>
              <a:rPr lang="en-US" sz="1000" b="1">
                <a:solidFill>
                  <a:srgbClr val="0B68FF"/>
                </a:solidFill>
              </a:rPr>
              <a:t>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Symposiums Presentation Spring 2018</a:t>
            </a:r>
            <a:endParaRPr sz="1000" b="1">
              <a:solidFill>
                <a:srgbClr val="7F7F7F"/>
              </a:solidFill>
            </a:endParaRPr>
          </a:p>
          <a:p>
            <a:pPr marL="0" marR="0" lvl="0" indent="0" algn="r" rtl="0">
              <a:spcBef>
                <a:spcPts val="0"/>
              </a:spcBef>
              <a:spcAft>
                <a:spcPts val="0"/>
              </a:spcAft>
              <a:buNone/>
            </a:pPr>
            <a:endParaRPr sz="1000" b="1">
              <a:solidFill>
                <a:srgbClr val="7F7F7F"/>
              </a:solidFill>
            </a:endParaRPr>
          </a:p>
        </p:txBody>
      </p:sp>
      <p:sp>
        <p:nvSpPr>
          <p:cNvPr id="179" name="Shape 179"/>
          <p:cNvSpPr txBox="1"/>
          <p:nvPr/>
        </p:nvSpPr>
        <p:spPr>
          <a:xfrm>
            <a:off x="108725" y="261825"/>
            <a:ext cx="79914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Trial Process Flow Diagram</a:t>
            </a:r>
            <a:endParaRPr sz="4000" b="0" i="0" u="none" strike="noStrike" cap="none">
              <a:solidFill>
                <a:srgbClr val="0B68FF"/>
              </a:solidFill>
              <a:latin typeface="Arial"/>
              <a:ea typeface="Arial"/>
              <a:cs typeface="Arial"/>
              <a:sym typeface="Arial"/>
            </a:endParaRPr>
          </a:p>
        </p:txBody>
      </p:sp>
      <p:pic>
        <p:nvPicPr>
          <p:cNvPr id="180" name="Shape 180"/>
          <p:cNvPicPr preferRelativeResize="0"/>
          <p:nvPr/>
        </p:nvPicPr>
        <p:blipFill>
          <a:blip r:embed="rId4">
            <a:alphaModFix/>
          </a:blip>
          <a:stretch>
            <a:fillRect/>
          </a:stretch>
        </p:blipFill>
        <p:spPr>
          <a:xfrm>
            <a:off x="1232325" y="874100"/>
            <a:ext cx="6445557" cy="3574301"/>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2525</Words>
  <Application>Microsoft Office PowerPoint</Application>
  <PresentationFormat>On-screen Show (16:9)</PresentationFormat>
  <Paragraphs>230</Paragraphs>
  <Slides>22</Slides>
  <Notes>22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Mehrin Selimgir</dc:creator>
  <cp:lastModifiedBy>Mehrin Selimgir</cp:lastModifiedBy>
  <cp:revision>1</cp:revision>
  <dcterms:modified xsi:type="dcterms:W3CDTF">2018-03-12T22:49:52Z</dcterms:modified>
</cp:coreProperties>
</file>